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0"/>
  </p:notesMasterIdLst>
  <p:sldIdLst>
    <p:sldId id="299" r:id="rId2"/>
    <p:sldId id="260" r:id="rId3"/>
    <p:sldId id="314" r:id="rId4"/>
    <p:sldId id="305" r:id="rId5"/>
    <p:sldId id="269" r:id="rId6"/>
    <p:sldId id="307" r:id="rId7"/>
    <p:sldId id="308" r:id="rId8"/>
    <p:sldId id="264" r:id="rId9"/>
    <p:sldId id="265" r:id="rId10"/>
    <p:sldId id="266" r:id="rId11"/>
    <p:sldId id="261" r:id="rId12"/>
    <p:sldId id="300" r:id="rId13"/>
    <p:sldId id="301" r:id="rId14"/>
    <p:sldId id="302" r:id="rId15"/>
    <p:sldId id="303" r:id="rId16"/>
    <p:sldId id="304" r:id="rId17"/>
    <p:sldId id="270" r:id="rId18"/>
    <p:sldId id="271" r:id="rId19"/>
    <p:sldId id="309" r:id="rId20"/>
    <p:sldId id="273" r:id="rId21"/>
    <p:sldId id="310" r:id="rId22"/>
    <p:sldId id="275" r:id="rId23"/>
    <p:sldId id="311" r:id="rId24"/>
    <p:sldId id="312" r:id="rId25"/>
    <p:sldId id="313" r:id="rId26"/>
    <p:sldId id="279" r:id="rId27"/>
    <p:sldId id="280" r:id="rId28"/>
    <p:sldId id="281"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AA"/>
    <a:srgbClr val="EB2C8C"/>
    <a:srgbClr val="01A5DE"/>
    <a:srgbClr val="00A5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p:restoredTop sz="94674"/>
  </p:normalViewPr>
  <p:slideViewPr>
    <p:cSldViewPr snapToGrid="0">
      <p:cViewPr varScale="1">
        <p:scale>
          <a:sx n="93" d="100"/>
          <a:sy n="93" d="100"/>
        </p:scale>
        <p:origin x="912"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a:t>
            </a:fld>
            <a:endParaRPr/>
          </a:p>
        </p:txBody>
      </p:sp>
    </p:spTree>
    <p:extLst>
      <p:ext uri="{BB962C8B-B14F-4D97-AF65-F5344CB8AC3E}">
        <p14:creationId xmlns:p14="http://schemas.microsoft.com/office/powerpoint/2010/main" val="293744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c9c192abad_0_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c9c192abad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2" name="Google Shape;192;g2c9c192abad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c9c192abad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c9c192abad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7" name="Google Shape;137;g2c9c192abad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c9c192abad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c9c192aba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6" name="Google Shape;146;g2c9c192abad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12</a:t>
            </a:fld>
            <a:endParaRPr/>
          </a:p>
        </p:txBody>
      </p:sp>
    </p:spTree>
    <p:extLst>
      <p:ext uri="{BB962C8B-B14F-4D97-AF65-F5344CB8AC3E}">
        <p14:creationId xmlns:p14="http://schemas.microsoft.com/office/powerpoint/2010/main" val="4008506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c9c192abad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c9c192aba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6" name="Google Shape;146;g2c9c192abad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13</a:t>
            </a:fld>
            <a:endParaRPr/>
          </a:p>
        </p:txBody>
      </p:sp>
    </p:spTree>
    <p:extLst>
      <p:ext uri="{BB962C8B-B14F-4D97-AF65-F5344CB8AC3E}">
        <p14:creationId xmlns:p14="http://schemas.microsoft.com/office/powerpoint/2010/main" val="4111383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c9c192abad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c9c192aba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6" name="Google Shape;146;g2c9c192abad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14</a:t>
            </a:fld>
            <a:endParaRPr/>
          </a:p>
        </p:txBody>
      </p:sp>
    </p:spTree>
    <p:extLst>
      <p:ext uri="{BB962C8B-B14F-4D97-AF65-F5344CB8AC3E}">
        <p14:creationId xmlns:p14="http://schemas.microsoft.com/office/powerpoint/2010/main" val="2309052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c9c192abad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c9c192aba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6" name="Google Shape;146;g2c9c192abad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15</a:t>
            </a:fld>
            <a:endParaRPr/>
          </a:p>
        </p:txBody>
      </p:sp>
    </p:spTree>
    <p:extLst>
      <p:ext uri="{BB962C8B-B14F-4D97-AF65-F5344CB8AC3E}">
        <p14:creationId xmlns:p14="http://schemas.microsoft.com/office/powerpoint/2010/main" val="3010658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c9c192abad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c9c192aba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6" name="Google Shape;146;g2c9c192abad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16</a:t>
            </a:fld>
            <a:endParaRPr/>
          </a:p>
        </p:txBody>
      </p:sp>
    </p:spTree>
    <p:extLst>
      <p:ext uri="{BB962C8B-B14F-4D97-AF65-F5344CB8AC3E}">
        <p14:creationId xmlns:p14="http://schemas.microsoft.com/office/powerpoint/2010/main" val="176513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9c192abad_0_1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c9c192abad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7" name="Google Shape;237;g2c9c192abad_0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6d77a0dc76_0_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6d77a0dc76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0" name="Google Shape;250;g26d77a0dc76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c9c192abad_0_1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2c9c192abad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3" name="Google Shape;263;g2c9c192abad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19</a:t>
            </a:fld>
            <a:endParaRPr/>
          </a:p>
        </p:txBody>
      </p:sp>
    </p:spTree>
    <p:extLst>
      <p:ext uri="{BB962C8B-B14F-4D97-AF65-F5344CB8AC3E}">
        <p14:creationId xmlns:p14="http://schemas.microsoft.com/office/powerpoint/2010/main" val="486236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c9c192aba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2c9c192aba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1" name="Google Shape;121;g2c9c192aba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c9c192abad_0_1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2c9c192abad_0_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4" name="Google Shape;274;g2c9c192abad_0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c9c192abad_0_1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c9c192abad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4" name="Google Shape;284;g2c9c192abad_0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21</a:t>
            </a:fld>
            <a:endParaRPr/>
          </a:p>
        </p:txBody>
      </p:sp>
    </p:spTree>
    <p:extLst>
      <p:ext uri="{BB962C8B-B14F-4D97-AF65-F5344CB8AC3E}">
        <p14:creationId xmlns:p14="http://schemas.microsoft.com/office/powerpoint/2010/main" val="2468531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6d77a0dc76_0_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6d77a0dc76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4" name="Google Shape;294;g26d77a0dc76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9c192abad_0_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c9c192abad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7" name="Google Shape;307;g2c9c192abad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23</a:t>
            </a:fld>
            <a:endParaRPr/>
          </a:p>
        </p:txBody>
      </p:sp>
    </p:spTree>
    <p:extLst>
      <p:ext uri="{BB962C8B-B14F-4D97-AF65-F5344CB8AC3E}">
        <p14:creationId xmlns:p14="http://schemas.microsoft.com/office/powerpoint/2010/main" val="1646496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6d77a0dc76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6d77a0dc7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7" name="Google Shape;317;g26d77a0dc7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24</a:t>
            </a:fld>
            <a:endParaRPr/>
          </a:p>
        </p:txBody>
      </p:sp>
    </p:spTree>
    <p:extLst>
      <p:ext uri="{BB962C8B-B14F-4D97-AF65-F5344CB8AC3E}">
        <p14:creationId xmlns:p14="http://schemas.microsoft.com/office/powerpoint/2010/main" val="2848537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6d77a0dc76_0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6d77a0dc76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7" name="Google Shape;327;g26d77a0dc76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25</a:t>
            </a:fld>
            <a:endParaRPr/>
          </a:p>
        </p:txBody>
      </p:sp>
    </p:spTree>
    <p:extLst>
      <p:ext uri="{BB962C8B-B14F-4D97-AF65-F5344CB8AC3E}">
        <p14:creationId xmlns:p14="http://schemas.microsoft.com/office/powerpoint/2010/main" val="3942463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6d77a0dc76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26d77a0dc76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7" name="Google Shape;337;g26d77a0dc76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6d77a0dc76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6d77a0dc76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8" name="Google Shape;348;g26d77a0dc76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6d77a0dc76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6d77a0dc76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9" name="Google Shape;359;g26d77a0dc76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6d77a0dc76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6d77a0dc76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3" name="Google Shape;213;g26d77a0dc76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a:t>
            </a:fld>
            <a:endParaRPr/>
          </a:p>
        </p:txBody>
      </p:sp>
    </p:spTree>
    <p:extLst>
      <p:ext uri="{BB962C8B-B14F-4D97-AF65-F5344CB8AC3E}">
        <p14:creationId xmlns:p14="http://schemas.microsoft.com/office/powerpoint/2010/main" val="3183894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6d77a0dc76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6d77a0dc76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3" name="Google Shape;213;g26d77a0dc76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extLst>
      <p:ext uri="{BB962C8B-B14F-4D97-AF65-F5344CB8AC3E}">
        <p14:creationId xmlns:p14="http://schemas.microsoft.com/office/powerpoint/2010/main" val="266331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d77a0dc76_0_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6d77a0dc76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3" name="Google Shape;223;g26d77a0dc76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d77a0dc76_0_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6d77a0dc76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3" name="Google Shape;223;g26d77a0dc76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a:t>
            </a:fld>
            <a:endParaRPr/>
          </a:p>
        </p:txBody>
      </p:sp>
    </p:spTree>
    <p:extLst>
      <p:ext uri="{BB962C8B-B14F-4D97-AF65-F5344CB8AC3E}">
        <p14:creationId xmlns:p14="http://schemas.microsoft.com/office/powerpoint/2010/main" val="1538366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d77a0dc76_0_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6d77a0dc76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3" name="Google Shape;223;g26d77a0dc76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7</a:t>
            </a:fld>
            <a:endParaRPr/>
          </a:p>
        </p:txBody>
      </p:sp>
    </p:spTree>
    <p:extLst>
      <p:ext uri="{BB962C8B-B14F-4D97-AF65-F5344CB8AC3E}">
        <p14:creationId xmlns:p14="http://schemas.microsoft.com/office/powerpoint/2010/main" val="1355972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c9c192abad_0_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c9c192abad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0" name="Google Shape;170;g2c9c192abad_0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c9c192abad_0_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2c9c192abad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0" name="Google Shape;180;g2c9c192abad_0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Times New Roman"/>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Times New Roma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Times New Roman"/>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Times New Roman"/>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3" name="Group 2">
            <a:extLst>
              <a:ext uri="{FF2B5EF4-FFF2-40B4-BE49-F238E27FC236}">
                <a16:creationId xmlns:a16="http://schemas.microsoft.com/office/drawing/2014/main" id="{D0B3A98E-0FC6-B51D-FEA5-FF0E94B38D3E}"/>
              </a:ext>
            </a:extLst>
          </p:cNvPr>
          <p:cNvGrpSpPr/>
          <p:nvPr/>
        </p:nvGrpSpPr>
        <p:grpSpPr>
          <a:xfrm>
            <a:off x="654220" y="1218847"/>
            <a:ext cx="8489779" cy="5726064"/>
            <a:chOff x="654220" y="1218847"/>
            <a:chExt cx="8489779" cy="5726064"/>
          </a:xfrm>
        </p:grpSpPr>
        <p:pic>
          <p:nvPicPr>
            <p:cNvPr id="113" name="Google Shape;113;p16"/>
            <p:cNvPicPr preferRelativeResize="0"/>
            <p:nvPr/>
          </p:nvPicPr>
          <p:blipFill rotWithShape="1">
            <a:blip r:embed="rId3">
              <a:alphaModFix/>
            </a:blip>
            <a:srcRect l="-2701"/>
            <a:stretch/>
          </p:blipFill>
          <p:spPr>
            <a:xfrm>
              <a:off x="5834800" y="1218847"/>
              <a:ext cx="3309199" cy="5726064"/>
            </a:xfrm>
            <a:prstGeom prst="rect">
              <a:avLst/>
            </a:prstGeom>
            <a:noFill/>
            <a:ln>
              <a:noFill/>
            </a:ln>
          </p:spPr>
        </p:pic>
        <p:sp>
          <p:nvSpPr>
            <p:cNvPr id="117" name="Google Shape;117;p16"/>
            <p:cNvSpPr txBox="1"/>
            <p:nvPr/>
          </p:nvSpPr>
          <p:spPr>
            <a:xfrm>
              <a:off x="654220" y="1923557"/>
              <a:ext cx="4728270" cy="4385786"/>
            </a:xfrm>
            <a:prstGeom prst="rect">
              <a:avLst/>
            </a:prstGeom>
            <a:noFill/>
            <a:ln>
              <a:noFill/>
            </a:ln>
          </p:spPr>
          <p:txBody>
            <a:bodyPr spcFirstLastPara="1" wrap="square" lIns="91425" tIns="91425" rIns="91425" bIns="91425" anchor="t" anchorCtr="0">
              <a:spAutoFit/>
            </a:bodyPr>
            <a:lstStyle/>
            <a:p>
              <a:pPr algn="ctr"/>
              <a:r>
                <a:rPr lang="en-CA" sz="2100" dirty="0">
                  <a:latin typeface="Century Gothic" panose="020B0502020202020204" pitchFamily="34" charset="0"/>
                </a:rPr>
                <a:t>A short story is a </a:t>
              </a:r>
              <a:r>
                <a:rPr lang="en-CA" sz="2100" b="1" dirty="0">
                  <a:latin typeface="Century Gothic" panose="020B0502020202020204" pitchFamily="34" charset="0"/>
                </a:rPr>
                <a:t>fictional</a:t>
              </a:r>
              <a:r>
                <a:rPr lang="en-CA" sz="2100" dirty="0">
                  <a:latin typeface="Century Gothic" panose="020B0502020202020204" pitchFamily="34" charset="0"/>
                </a:rPr>
                <a:t> </a:t>
              </a:r>
              <a:r>
                <a:rPr lang="en-CA" sz="2100" b="1" dirty="0">
                  <a:latin typeface="Century Gothic" panose="020B0502020202020204" pitchFamily="34" charset="0"/>
                </a:rPr>
                <a:t>narrative</a:t>
              </a:r>
              <a:r>
                <a:rPr lang="en-CA" sz="2100" dirty="0">
                  <a:latin typeface="Century Gothic" panose="020B0502020202020204" pitchFamily="34" charset="0"/>
                </a:rPr>
                <a:t> piece of </a:t>
              </a:r>
              <a:r>
                <a:rPr lang="en-CA" sz="2100" b="1" dirty="0">
                  <a:solidFill>
                    <a:srgbClr val="0E101A"/>
                  </a:solidFill>
                  <a:effectLst/>
                  <a:latin typeface="Century Gothic" panose="020B0502020202020204" pitchFamily="34" charset="0"/>
                </a:rPr>
                <a:t>prose. </a:t>
              </a:r>
              <a:r>
                <a:rPr lang="en-CA" sz="2100" dirty="0">
                  <a:latin typeface="Century Gothic" panose="020B0502020202020204" pitchFamily="34" charset="0"/>
                </a:rPr>
                <a:t>It</a:t>
              </a:r>
              <a:r>
                <a:rPr lang="en-CA" sz="2100" b="1" dirty="0">
                  <a:solidFill>
                    <a:srgbClr val="0E101A"/>
                  </a:solidFill>
                  <a:effectLst/>
                  <a:latin typeface="Century Gothic" panose="020B0502020202020204" pitchFamily="34" charset="0"/>
                </a:rPr>
                <a:t> </a:t>
              </a:r>
              <a:r>
                <a:rPr lang="en-CA" sz="2100" dirty="0">
                  <a:latin typeface="Century Gothic" panose="020B0502020202020204" pitchFamily="34" charset="0"/>
                </a:rPr>
                <a:t>shares many elements with a novel; however, due to its concise nature, it typically features a smaller cast of characters, a limited setting, and covers a shorter period of time. Short stories can explore a wide range of genres, such as mystery, fantasy, science fiction, and realistic fiction, offering a complete narrative experience within a shorter timeframe.</a:t>
              </a:r>
              <a:endParaRPr lang="en-CA" sz="2100" b="0" i="0" dirty="0">
                <a:solidFill>
                  <a:srgbClr val="000000"/>
                </a:solidFill>
                <a:effectLst/>
                <a:latin typeface="Century Gothic" panose="020B0502020202020204" pitchFamily="34" charset="0"/>
              </a:endParaRPr>
            </a:p>
          </p:txBody>
        </p:sp>
      </p:grpSp>
      <p:sp>
        <p:nvSpPr>
          <p:cNvPr id="114" name="Google Shape;114;p16"/>
          <p:cNvSpPr/>
          <p:nvPr/>
        </p:nvSpPr>
        <p:spPr>
          <a:xfrm>
            <a:off x="0" y="307580"/>
            <a:ext cx="9144000" cy="108012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15" name="Google Shape;115;p16"/>
          <p:cNvSpPr txBox="1"/>
          <p:nvPr/>
        </p:nvSpPr>
        <p:spPr>
          <a:xfrm>
            <a:off x="215541" y="185830"/>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i="0" u="none" strike="noStrike" cap="none" dirty="0">
                <a:solidFill>
                  <a:schemeClr val="tx1"/>
                </a:solidFill>
                <a:latin typeface="Century Gothic"/>
                <a:ea typeface="Century Gothic"/>
                <a:cs typeface="Century Gothic"/>
                <a:sym typeface="Century Gothic"/>
              </a:rPr>
              <a:t>SHORT STORIES</a:t>
            </a:r>
            <a:endParaRPr sz="8000" b="0" i="0" u="none" strike="noStrike" cap="none" dirty="0">
              <a:solidFill>
                <a:schemeClr val="tx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23A0339F-E452-8BF2-84CA-B8DCBC1F234A}"/>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1852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pSp>
        <p:nvGrpSpPr>
          <p:cNvPr id="9" name="Group 8">
            <a:extLst>
              <a:ext uri="{FF2B5EF4-FFF2-40B4-BE49-F238E27FC236}">
                <a16:creationId xmlns:a16="http://schemas.microsoft.com/office/drawing/2014/main" id="{DBD18BCC-7905-7D90-7DF6-ECA48A3468CC}"/>
              </a:ext>
            </a:extLst>
          </p:cNvPr>
          <p:cNvGrpSpPr/>
          <p:nvPr/>
        </p:nvGrpSpPr>
        <p:grpSpPr>
          <a:xfrm>
            <a:off x="313173" y="1294625"/>
            <a:ext cx="8830827" cy="5584650"/>
            <a:chOff x="313173" y="1294625"/>
            <a:chExt cx="8830827" cy="5584650"/>
          </a:xfrm>
        </p:grpSpPr>
        <p:pic>
          <p:nvPicPr>
            <p:cNvPr id="8" name="Google Shape;182;p22">
              <a:extLst>
                <a:ext uri="{FF2B5EF4-FFF2-40B4-BE49-F238E27FC236}">
                  <a16:creationId xmlns:a16="http://schemas.microsoft.com/office/drawing/2014/main" id="{BA71FDC3-8993-0261-989E-0AAE9D4FAA3B}"/>
                </a:ext>
              </a:extLst>
            </p:cNvPr>
            <p:cNvPicPr preferRelativeResize="0"/>
            <p:nvPr/>
          </p:nvPicPr>
          <p:blipFill rotWithShape="1">
            <a:blip r:embed="rId3">
              <a:alphaModFix/>
            </a:blip>
            <a:srcRect l="17039"/>
            <a:stretch/>
          </p:blipFill>
          <p:spPr>
            <a:xfrm>
              <a:off x="6052350" y="1294625"/>
              <a:ext cx="3091650" cy="5584650"/>
            </a:xfrm>
            <a:prstGeom prst="rect">
              <a:avLst/>
            </a:prstGeom>
            <a:noFill/>
            <a:ln>
              <a:noFill/>
            </a:ln>
          </p:spPr>
        </p:pic>
        <p:sp>
          <p:nvSpPr>
            <p:cNvPr id="6" name="Google Shape;186;p22">
              <a:extLst>
                <a:ext uri="{FF2B5EF4-FFF2-40B4-BE49-F238E27FC236}">
                  <a16:creationId xmlns:a16="http://schemas.microsoft.com/office/drawing/2014/main" id="{52CD7BC2-D9C0-30E8-0881-429109E55485}"/>
                </a:ext>
              </a:extLst>
            </p:cNvPr>
            <p:cNvSpPr txBox="1"/>
            <p:nvPr/>
          </p:nvSpPr>
          <p:spPr>
            <a:xfrm>
              <a:off x="313173" y="1606585"/>
              <a:ext cx="554730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E2077A"/>
                  </a:solidFill>
                  <a:latin typeface="Century Gothic"/>
                  <a:ea typeface="Century Gothic"/>
                  <a:cs typeface="Century Gothic"/>
                  <a:sym typeface="Century Gothic"/>
                </a:rPr>
                <a:t>Person vs. Environment: </a:t>
              </a:r>
            </a:p>
          </p:txBody>
        </p:sp>
      </p:grpSp>
      <p:sp>
        <p:nvSpPr>
          <p:cNvPr id="195" name="Google Shape;195;p23"/>
          <p:cNvSpPr/>
          <p:nvPr/>
        </p:nvSpPr>
        <p:spPr>
          <a:xfrm>
            <a:off x="0" y="307580"/>
            <a:ext cx="9144000" cy="108000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96" name="Google Shape;196;p23"/>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tx1"/>
                </a:solidFill>
                <a:latin typeface="Century Gothic"/>
                <a:ea typeface="Century Gothic"/>
                <a:cs typeface="Century Gothic"/>
                <a:sym typeface="Century Gothic"/>
              </a:rPr>
              <a:t>CONFLICT</a:t>
            </a:r>
            <a:endParaRPr sz="8000" b="0" i="0" u="none" strike="noStrike" cap="none" dirty="0">
              <a:solidFill>
                <a:schemeClr val="tx1"/>
              </a:solidFill>
              <a:latin typeface="Calibri"/>
              <a:ea typeface="Calibri"/>
              <a:cs typeface="Calibri"/>
              <a:sym typeface="Calibri"/>
            </a:endParaRPr>
          </a:p>
        </p:txBody>
      </p:sp>
      <p:sp>
        <p:nvSpPr>
          <p:cNvPr id="198" name="Google Shape;198;p23"/>
          <p:cNvSpPr txBox="1"/>
          <p:nvPr/>
        </p:nvSpPr>
        <p:spPr>
          <a:xfrm>
            <a:off x="260082" y="4934300"/>
            <a:ext cx="5772133"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0D0D0D"/>
                </a:solidFill>
                <a:latin typeface="Century Gothic"/>
                <a:ea typeface="Century Gothic"/>
                <a:cs typeface="Century Gothic"/>
                <a:sym typeface="Century Gothic"/>
              </a:rPr>
              <a:t>This conflict involves a character’s struggle with the norms, rules, or beliefs </a:t>
            </a:r>
          </a:p>
          <a:p>
            <a:pPr marL="0" marR="0" lvl="0" indent="0" algn="ctr" rtl="0">
              <a:spcBef>
                <a:spcPts val="0"/>
              </a:spcBef>
              <a:spcAft>
                <a:spcPts val="0"/>
              </a:spcAft>
              <a:buNone/>
            </a:pPr>
            <a:r>
              <a:rPr lang="en-US" sz="2200" dirty="0">
                <a:solidFill>
                  <a:srgbClr val="0D0D0D"/>
                </a:solidFill>
                <a:latin typeface="Century Gothic"/>
                <a:ea typeface="Century Gothic"/>
                <a:cs typeface="Century Gothic"/>
                <a:sym typeface="Century Gothic"/>
              </a:rPr>
              <a:t>of their society. They may challenge societal expectations, laws, or institutions.</a:t>
            </a:r>
            <a:r>
              <a:rPr lang="en-US" sz="2200" b="1" dirty="0">
                <a:solidFill>
                  <a:srgbClr val="E2077A"/>
                </a:solidFill>
                <a:latin typeface="Century Gothic"/>
                <a:ea typeface="Century Gothic"/>
                <a:cs typeface="Century Gothic"/>
                <a:sym typeface="Century Gothic"/>
              </a:rPr>
              <a:t> </a:t>
            </a:r>
          </a:p>
        </p:txBody>
      </p:sp>
      <p:sp>
        <p:nvSpPr>
          <p:cNvPr id="2" name="Google Shape;126;p17">
            <a:extLst>
              <a:ext uri="{FF2B5EF4-FFF2-40B4-BE49-F238E27FC236}">
                <a16:creationId xmlns:a16="http://schemas.microsoft.com/office/drawing/2014/main" id="{20255183-D1F8-B889-5430-EE1F457AA0C2}"/>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3" name="Google Shape;188;p22">
            <a:extLst>
              <a:ext uri="{FF2B5EF4-FFF2-40B4-BE49-F238E27FC236}">
                <a16:creationId xmlns:a16="http://schemas.microsoft.com/office/drawing/2014/main" id="{53E035D8-F092-5D5E-1ECD-2C51233006F1}"/>
              </a:ext>
            </a:extLst>
          </p:cNvPr>
          <p:cNvSpPr txBox="1"/>
          <p:nvPr/>
        </p:nvSpPr>
        <p:spPr>
          <a:xfrm>
            <a:off x="193308" y="2179546"/>
            <a:ext cx="5782406"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0D0D0D"/>
                </a:solidFill>
                <a:latin typeface="Century Gothic" panose="020B0502020202020204" pitchFamily="34" charset="0"/>
                <a:ea typeface="Century Gothic"/>
                <a:cs typeface="Century Gothic"/>
                <a:sym typeface="Century Gothic"/>
              </a:rPr>
              <a:t>This conflict involves a character’s struggle with </a:t>
            </a:r>
            <a:r>
              <a:rPr lang="en-CA" sz="2000" b="0" i="0" dirty="0">
                <a:solidFill>
                  <a:srgbClr val="0D0D0D"/>
                </a:solidFill>
                <a:effectLst/>
                <a:latin typeface="Century Gothic" panose="020B0502020202020204" pitchFamily="34" charset="0"/>
              </a:rPr>
              <a:t>the natural world, physical surroundings, or external forces such as weather or geography. </a:t>
            </a:r>
            <a:r>
              <a:rPr lang="en-CA" sz="2000" dirty="0">
                <a:solidFill>
                  <a:srgbClr val="0D0D0D"/>
                </a:solidFill>
                <a:latin typeface="Century Gothic" panose="020B0502020202020204" pitchFamily="34" charset="0"/>
              </a:rPr>
              <a:t>It </a:t>
            </a:r>
            <a:r>
              <a:rPr lang="en-CA" sz="2000" b="0" i="0" dirty="0">
                <a:solidFill>
                  <a:srgbClr val="0D0D0D"/>
                </a:solidFill>
                <a:effectLst/>
                <a:latin typeface="Century Gothic" panose="020B0502020202020204" pitchFamily="34" charset="0"/>
              </a:rPr>
              <a:t>highlights the character's efforts to survive, adapt, or overcome obstacles imposed by their environment.</a:t>
            </a:r>
            <a:r>
              <a:rPr lang="en-US" sz="2000" b="1" dirty="0">
                <a:solidFill>
                  <a:srgbClr val="E2077A"/>
                </a:solidFill>
                <a:latin typeface="Century Gothic" panose="020B0502020202020204" pitchFamily="34" charset="0"/>
                <a:ea typeface="Century Gothic"/>
                <a:cs typeface="Century Gothic"/>
                <a:sym typeface="Century Gothic"/>
              </a:rPr>
              <a:t> </a:t>
            </a:r>
            <a:endParaRPr sz="2000" b="1" dirty="0">
              <a:solidFill>
                <a:srgbClr val="E2077A"/>
              </a:solidFill>
              <a:latin typeface="Century Gothic" panose="020B0502020202020204" pitchFamily="34" charset="0"/>
              <a:ea typeface="Century Gothic"/>
              <a:cs typeface="Century Gothic"/>
              <a:sym typeface="Century Gothic"/>
            </a:endParaRPr>
          </a:p>
        </p:txBody>
      </p:sp>
      <p:sp>
        <p:nvSpPr>
          <p:cNvPr id="5" name="Google Shape;186;p22">
            <a:extLst>
              <a:ext uri="{FF2B5EF4-FFF2-40B4-BE49-F238E27FC236}">
                <a16:creationId xmlns:a16="http://schemas.microsoft.com/office/drawing/2014/main" id="{386682EF-551D-7DEF-241F-69928C341BE7}"/>
              </a:ext>
            </a:extLst>
          </p:cNvPr>
          <p:cNvSpPr txBox="1"/>
          <p:nvPr/>
        </p:nvSpPr>
        <p:spPr>
          <a:xfrm>
            <a:off x="371386" y="4367726"/>
            <a:ext cx="554730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E2077A"/>
                </a:solidFill>
                <a:latin typeface="Century Gothic"/>
                <a:ea typeface="Century Gothic"/>
                <a:cs typeface="Century Gothic"/>
                <a:sym typeface="Century Gothic"/>
              </a:rPr>
              <a:t>Person vs. Society: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3" name="Picture 2">
            <a:extLst>
              <a:ext uri="{FF2B5EF4-FFF2-40B4-BE49-F238E27FC236}">
                <a16:creationId xmlns:a16="http://schemas.microsoft.com/office/drawing/2014/main" id="{3B32FF9E-B83E-F0D9-9E4C-4FB5FF221859}"/>
              </a:ext>
            </a:extLst>
          </p:cNvPr>
          <p:cNvPicPr>
            <a:picLocks noChangeAspect="1"/>
          </p:cNvPicPr>
          <p:nvPr/>
        </p:nvPicPr>
        <p:blipFill>
          <a:blip r:embed="rId3"/>
          <a:stretch>
            <a:fillRect/>
          </a:stretch>
        </p:blipFill>
        <p:spPr>
          <a:xfrm>
            <a:off x="737171" y="2578813"/>
            <a:ext cx="7424733" cy="3961240"/>
          </a:xfrm>
          <a:prstGeom prst="rect">
            <a:avLst/>
          </a:prstGeom>
        </p:spPr>
      </p:pic>
      <p:sp>
        <p:nvSpPr>
          <p:cNvPr id="139" name="Google Shape;139;p18"/>
          <p:cNvSpPr/>
          <p:nvPr/>
        </p:nvSpPr>
        <p:spPr>
          <a:xfrm>
            <a:off x="0" y="307580"/>
            <a:ext cx="9144000" cy="1080000"/>
          </a:xfrm>
          <a:prstGeom prst="rect">
            <a:avLst/>
          </a:prstGeom>
          <a:solidFill>
            <a:srgbClr val="01A5D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40" name="Google Shape;140;p18"/>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a:solidFill>
                  <a:schemeClr val="lt1"/>
                </a:solidFill>
                <a:latin typeface="Century Gothic"/>
                <a:ea typeface="Century Gothic"/>
                <a:cs typeface="Century Gothic"/>
                <a:sym typeface="Century Gothic"/>
              </a:rPr>
              <a:t>PLOT DIAGRAM</a:t>
            </a:r>
            <a:endParaRPr sz="8000" b="0" i="0" u="none" strike="noStrike" cap="none">
              <a:solidFill>
                <a:schemeClr val="dk1"/>
              </a:solidFill>
              <a:latin typeface="Calibri"/>
              <a:ea typeface="Calibri"/>
              <a:cs typeface="Calibri"/>
              <a:sym typeface="Calibri"/>
            </a:endParaRPr>
          </a:p>
        </p:txBody>
      </p:sp>
      <p:sp>
        <p:nvSpPr>
          <p:cNvPr id="142" name="Google Shape;142;p18"/>
          <p:cNvSpPr txBox="1"/>
          <p:nvPr/>
        </p:nvSpPr>
        <p:spPr>
          <a:xfrm>
            <a:off x="565899" y="1516304"/>
            <a:ext cx="77589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solidFill>
                  <a:schemeClr val="dk1"/>
                </a:solidFill>
                <a:latin typeface="Century Gothic"/>
                <a:ea typeface="Century Gothic"/>
                <a:cs typeface="Century Gothic"/>
                <a:sym typeface="Century Gothic"/>
              </a:rPr>
              <a:t>The plot diagram is the most common way that a </a:t>
            </a:r>
            <a:endParaRPr sz="2000" dirty="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2000" dirty="0">
                <a:solidFill>
                  <a:schemeClr val="dk1"/>
                </a:solidFill>
                <a:latin typeface="Century Gothic"/>
                <a:ea typeface="Century Gothic"/>
                <a:cs typeface="Century Gothic"/>
                <a:sym typeface="Century Gothic"/>
              </a:rPr>
              <a:t>fictional story is organized. It helps readers visualize the </a:t>
            </a:r>
            <a:endParaRPr sz="2000" dirty="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2000" dirty="0">
                <a:solidFill>
                  <a:schemeClr val="dk1"/>
                </a:solidFill>
                <a:latin typeface="Century Gothic"/>
                <a:ea typeface="Century Gothic"/>
                <a:cs typeface="Century Gothic"/>
                <a:sym typeface="Century Gothic"/>
              </a:rPr>
              <a:t>story's structure and understand how the plot unfolds.  </a:t>
            </a:r>
            <a:endParaRPr sz="2000" dirty="0">
              <a:solidFill>
                <a:schemeClr val="dk1"/>
              </a:solidFill>
              <a:latin typeface="Century Gothic"/>
              <a:ea typeface="Century Gothic"/>
              <a:cs typeface="Century Gothic"/>
              <a:sym typeface="Century Gothic"/>
            </a:endParaRPr>
          </a:p>
        </p:txBody>
      </p:sp>
      <p:sp>
        <p:nvSpPr>
          <p:cNvPr id="2" name="Google Shape;126;p17">
            <a:extLst>
              <a:ext uri="{FF2B5EF4-FFF2-40B4-BE49-F238E27FC236}">
                <a16:creationId xmlns:a16="http://schemas.microsoft.com/office/drawing/2014/main" id="{62690802-463C-851A-66C8-0F41A2200830}"/>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p:nvPr/>
        </p:nvSpPr>
        <p:spPr>
          <a:xfrm>
            <a:off x="0" y="307580"/>
            <a:ext cx="9144000" cy="1080000"/>
          </a:xfrm>
          <a:prstGeom prst="rect">
            <a:avLst/>
          </a:prstGeom>
          <a:solidFill>
            <a:srgbClr val="E2077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49" name="Google Shape;149;p19"/>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a:solidFill>
                  <a:schemeClr val="lt1"/>
                </a:solidFill>
                <a:latin typeface="Century Gothic"/>
                <a:ea typeface="Century Gothic"/>
                <a:cs typeface="Century Gothic"/>
                <a:sym typeface="Century Gothic"/>
              </a:rPr>
              <a:t>PLOT DIAGRAM</a:t>
            </a:r>
            <a:endParaRPr sz="8000" b="0" i="0" u="none" strike="noStrike" cap="none">
              <a:solidFill>
                <a:schemeClr val="dk1"/>
              </a:solidFill>
              <a:latin typeface="Calibri"/>
              <a:ea typeface="Calibri"/>
              <a:cs typeface="Calibri"/>
              <a:sym typeface="Calibri"/>
            </a:endParaRPr>
          </a:p>
        </p:txBody>
      </p:sp>
      <p:sp>
        <p:nvSpPr>
          <p:cNvPr id="151" name="Google Shape;151;p19"/>
          <p:cNvSpPr txBox="1"/>
          <p:nvPr/>
        </p:nvSpPr>
        <p:spPr>
          <a:xfrm>
            <a:off x="402635" y="2181706"/>
            <a:ext cx="5011845" cy="27237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900" b="0" i="0" dirty="0">
                <a:solidFill>
                  <a:srgbClr val="0D0D0D"/>
                </a:solidFill>
                <a:effectLst/>
                <a:latin typeface="Century Gothic" panose="020B0502020202020204" pitchFamily="34" charset="0"/>
              </a:rPr>
              <a:t>In the exposition of a short story, the groundwork is laid for the narrative to unfold. This typically involves introducing the main characters, establishing the setting</a:t>
            </a:r>
            <a:r>
              <a:rPr lang="en-CA" sz="1900" dirty="0">
                <a:solidFill>
                  <a:srgbClr val="0D0D0D"/>
                </a:solidFill>
                <a:latin typeface="Century Gothic" panose="020B0502020202020204" pitchFamily="34" charset="0"/>
              </a:rPr>
              <a:t> and </a:t>
            </a:r>
            <a:r>
              <a:rPr lang="en-CA" sz="1900" b="0" i="0" dirty="0">
                <a:solidFill>
                  <a:srgbClr val="0D0D0D"/>
                </a:solidFill>
                <a:effectLst/>
                <a:latin typeface="Century Gothic" panose="020B0502020202020204" pitchFamily="34" charset="0"/>
              </a:rPr>
              <a:t>mood, and providing any essential background information. The exposition sets the stage and provides readers with the necessary context to fully engage with the narrative.</a:t>
            </a:r>
            <a:endParaRPr sz="1900" dirty="0">
              <a:solidFill>
                <a:schemeClr val="dk1"/>
              </a:solidFill>
              <a:latin typeface="Century Gothic" panose="020B0502020202020204" pitchFamily="34" charset="0"/>
              <a:ea typeface="Century Gothic"/>
              <a:cs typeface="Century Gothic"/>
              <a:sym typeface="Century Gothic"/>
            </a:endParaRPr>
          </a:p>
        </p:txBody>
      </p:sp>
      <p:sp>
        <p:nvSpPr>
          <p:cNvPr id="2" name="Google Shape;126;p17">
            <a:extLst>
              <a:ext uri="{FF2B5EF4-FFF2-40B4-BE49-F238E27FC236}">
                <a16:creationId xmlns:a16="http://schemas.microsoft.com/office/drawing/2014/main" id="{AED5734C-88CD-11EE-3727-F75F43A85F53}"/>
              </a:ext>
            </a:extLst>
          </p:cNvPr>
          <p:cNvSpPr txBox="1"/>
          <p:nvPr/>
        </p:nvSpPr>
        <p:spPr>
          <a:xfrm>
            <a:off x="166342"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grpSp>
        <p:nvGrpSpPr>
          <p:cNvPr id="6" name="Group 5">
            <a:extLst>
              <a:ext uri="{FF2B5EF4-FFF2-40B4-BE49-F238E27FC236}">
                <a16:creationId xmlns:a16="http://schemas.microsoft.com/office/drawing/2014/main" id="{B3592970-8993-624E-253E-14CBD63A7F7A}"/>
              </a:ext>
            </a:extLst>
          </p:cNvPr>
          <p:cNvGrpSpPr/>
          <p:nvPr/>
        </p:nvGrpSpPr>
        <p:grpSpPr>
          <a:xfrm>
            <a:off x="1633822" y="1387575"/>
            <a:ext cx="7510177" cy="5470424"/>
            <a:chOff x="1633822" y="1387575"/>
            <a:chExt cx="7510177" cy="5470424"/>
          </a:xfrm>
        </p:grpSpPr>
        <p:pic>
          <p:nvPicPr>
            <p:cNvPr id="154" name="Google Shape;154;p19"/>
            <p:cNvPicPr preferRelativeResize="0"/>
            <p:nvPr/>
          </p:nvPicPr>
          <p:blipFill rotWithShape="1">
            <a:blip r:embed="rId3">
              <a:alphaModFix/>
            </a:blip>
            <a:srcRect l="9689" r="9568"/>
            <a:stretch/>
          </p:blipFill>
          <p:spPr>
            <a:xfrm>
              <a:off x="5830075" y="1387575"/>
              <a:ext cx="3313924" cy="5470424"/>
            </a:xfrm>
            <a:prstGeom prst="rect">
              <a:avLst/>
            </a:prstGeom>
            <a:noFill/>
            <a:ln>
              <a:noFill/>
            </a:ln>
          </p:spPr>
        </p:pic>
        <p:sp>
          <p:nvSpPr>
            <p:cNvPr id="3" name="Google Shape;151;p19">
              <a:extLst>
                <a:ext uri="{FF2B5EF4-FFF2-40B4-BE49-F238E27FC236}">
                  <a16:creationId xmlns:a16="http://schemas.microsoft.com/office/drawing/2014/main" id="{27E8F61E-8304-FECB-8C3C-31DAF8938859}"/>
                </a:ext>
              </a:extLst>
            </p:cNvPr>
            <p:cNvSpPr txBox="1"/>
            <p:nvPr/>
          </p:nvSpPr>
          <p:spPr>
            <a:xfrm>
              <a:off x="1633822" y="1594366"/>
              <a:ext cx="2619679"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dirty="0">
                  <a:solidFill>
                    <a:srgbClr val="E2077A"/>
                  </a:solidFill>
                  <a:latin typeface="Century Gothic"/>
                  <a:ea typeface="Century Gothic"/>
                  <a:cs typeface="Century Gothic"/>
                  <a:sym typeface="Century Gothic"/>
                </a:rPr>
                <a:t>Exposition: </a:t>
              </a:r>
            </a:p>
          </p:txBody>
        </p:sp>
      </p:grpSp>
      <p:pic>
        <p:nvPicPr>
          <p:cNvPr id="4" name="Picture 3">
            <a:extLst>
              <a:ext uri="{FF2B5EF4-FFF2-40B4-BE49-F238E27FC236}">
                <a16:creationId xmlns:a16="http://schemas.microsoft.com/office/drawing/2014/main" id="{041C8BBE-4787-7D18-9BDF-017159AD2C3B}"/>
              </a:ext>
            </a:extLst>
          </p:cNvPr>
          <p:cNvPicPr>
            <a:picLocks noChangeAspect="1"/>
          </p:cNvPicPr>
          <p:nvPr/>
        </p:nvPicPr>
        <p:blipFill>
          <a:blip r:embed="rId4"/>
          <a:stretch>
            <a:fillRect/>
          </a:stretch>
        </p:blipFill>
        <p:spPr>
          <a:xfrm>
            <a:off x="1137865" y="4918287"/>
            <a:ext cx="3423861" cy="1826697"/>
          </a:xfrm>
          <a:prstGeom prst="rect">
            <a:avLst/>
          </a:prstGeom>
        </p:spPr>
      </p:pic>
      <p:sp>
        <p:nvSpPr>
          <p:cNvPr id="5" name="Rectangle 4">
            <a:extLst>
              <a:ext uri="{FF2B5EF4-FFF2-40B4-BE49-F238E27FC236}">
                <a16:creationId xmlns:a16="http://schemas.microsoft.com/office/drawing/2014/main" id="{5DC09673-48B2-C3EF-F51D-74DD6AAD211A}"/>
              </a:ext>
            </a:extLst>
          </p:cNvPr>
          <p:cNvSpPr/>
          <p:nvPr/>
        </p:nvSpPr>
        <p:spPr>
          <a:xfrm>
            <a:off x="1253447" y="6421347"/>
            <a:ext cx="657546" cy="195209"/>
          </a:xfrm>
          <a:prstGeom prst="rect">
            <a:avLst/>
          </a:prstGeom>
          <a:noFill/>
          <a:ln w="38100">
            <a:solidFill>
              <a:srgbClr val="00A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05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5122" name="Picture 2" descr="ice-capped mountain at daytime">
            <a:extLst>
              <a:ext uri="{FF2B5EF4-FFF2-40B4-BE49-F238E27FC236}">
                <a16:creationId xmlns:a16="http://schemas.microsoft.com/office/drawing/2014/main" id="{B8B15546-AF29-9630-A104-77BF9C686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496" y="1335640"/>
            <a:ext cx="3616503" cy="5522360"/>
          </a:xfrm>
          <a:prstGeom prst="rect">
            <a:avLst/>
          </a:prstGeom>
          <a:noFill/>
          <a:extLst>
            <a:ext uri="{909E8E84-426E-40DD-AFC4-6F175D3DCCD1}">
              <a14:hiddenFill xmlns:a14="http://schemas.microsoft.com/office/drawing/2010/main">
                <a:solidFill>
                  <a:srgbClr val="FFFFFF"/>
                </a:solidFill>
              </a14:hiddenFill>
            </a:ext>
          </a:extLst>
        </p:spPr>
      </p:pic>
      <p:sp>
        <p:nvSpPr>
          <p:cNvPr id="148" name="Google Shape;148;p19"/>
          <p:cNvSpPr/>
          <p:nvPr/>
        </p:nvSpPr>
        <p:spPr>
          <a:xfrm>
            <a:off x="0" y="307580"/>
            <a:ext cx="9144000" cy="108000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49" name="Google Shape;149;p19"/>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tx1"/>
                </a:solidFill>
                <a:latin typeface="Century Gothic"/>
                <a:ea typeface="Century Gothic"/>
                <a:cs typeface="Century Gothic"/>
                <a:sym typeface="Century Gothic"/>
              </a:rPr>
              <a:t>PLOT DIAGRAM</a:t>
            </a:r>
            <a:endParaRPr sz="8000" b="0" i="0" u="none" strike="noStrike" cap="none" dirty="0">
              <a:solidFill>
                <a:schemeClr val="tx1"/>
              </a:solidFill>
              <a:latin typeface="Calibri"/>
              <a:ea typeface="Calibri"/>
              <a:cs typeface="Calibri"/>
              <a:sym typeface="Calibri"/>
            </a:endParaRPr>
          </a:p>
        </p:txBody>
      </p:sp>
      <p:sp>
        <p:nvSpPr>
          <p:cNvPr id="151" name="Google Shape;151;p19"/>
          <p:cNvSpPr txBox="1"/>
          <p:nvPr/>
        </p:nvSpPr>
        <p:spPr>
          <a:xfrm>
            <a:off x="412909" y="2181706"/>
            <a:ext cx="5011845" cy="2723782"/>
          </a:xfrm>
          <a:prstGeom prst="rect">
            <a:avLst/>
          </a:prstGeom>
          <a:noFill/>
          <a:ln>
            <a:noFill/>
          </a:ln>
        </p:spPr>
        <p:txBody>
          <a:bodyPr spcFirstLastPara="1" wrap="square" lIns="91425" tIns="45700" rIns="91425" bIns="45700" anchor="t" anchorCtr="0">
            <a:spAutoFit/>
          </a:bodyPr>
          <a:lstStyle/>
          <a:p>
            <a:pPr algn="ctr"/>
            <a:r>
              <a:rPr lang="en-CA" sz="1900" b="0" i="0" dirty="0">
                <a:solidFill>
                  <a:srgbClr val="000000"/>
                </a:solidFill>
                <a:effectLst/>
                <a:latin typeface="Century Gothic" panose="020B0502020202020204" pitchFamily="34" charset="0"/>
              </a:rPr>
              <a:t>During the rising action, the central conflict or tension begins to escalate. This section of the narrative is characterized by a series of events or complications that build suspense and propel the story forward. The characters may encounter obstacles or face challenges that heighten the stakes and intensify their goals or desires. </a:t>
            </a:r>
          </a:p>
        </p:txBody>
      </p:sp>
      <p:sp>
        <p:nvSpPr>
          <p:cNvPr id="2" name="Google Shape;126;p17">
            <a:extLst>
              <a:ext uri="{FF2B5EF4-FFF2-40B4-BE49-F238E27FC236}">
                <a16:creationId xmlns:a16="http://schemas.microsoft.com/office/drawing/2014/main" id="{AED5734C-88CD-11EE-3727-F75F43A85F53}"/>
              </a:ext>
            </a:extLst>
          </p:cNvPr>
          <p:cNvSpPr txBox="1"/>
          <p:nvPr/>
        </p:nvSpPr>
        <p:spPr>
          <a:xfrm>
            <a:off x="166342"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3" name="Google Shape;151;p19">
            <a:extLst>
              <a:ext uri="{FF2B5EF4-FFF2-40B4-BE49-F238E27FC236}">
                <a16:creationId xmlns:a16="http://schemas.microsoft.com/office/drawing/2014/main" id="{27E8F61E-8304-FECB-8C3C-31DAF8938859}"/>
              </a:ext>
            </a:extLst>
          </p:cNvPr>
          <p:cNvSpPr txBox="1"/>
          <p:nvPr/>
        </p:nvSpPr>
        <p:spPr>
          <a:xfrm>
            <a:off x="1366463" y="1594366"/>
            <a:ext cx="3051425"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dirty="0">
                <a:solidFill>
                  <a:srgbClr val="E2077A"/>
                </a:solidFill>
                <a:latin typeface="Century Gothic"/>
                <a:ea typeface="Century Gothic"/>
                <a:cs typeface="Century Gothic"/>
                <a:sym typeface="Century Gothic"/>
              </a:rPr>
              <a:t>Rising Action: </a:t>
            </a:r>
          </a:p>
        </p:txBody>
      </p:sp>
      <p:pic>
        <p:nvPicPr>
          <p:cNvPr id="4" name="Picture 3">
            <a:extLst>
              <a:ext uri="{FF2B5EF4-FFF2-40B4-BE49-F238E27FC236}">
                <a16:creationId xmlns:a16="http://schemas.microsoft.com/office/drawing/2014/main" id="{041C8BBE-4787-7D18-9BDF-017159AD2C3B}"/>
              </a:ext>
            </a:extLst>
          </p:cNvPr>
          <p:cNvPicPr>
            <a:picLocks noChangeAspect="1"/>
          </p:cNvPicPr>
          <p:nvPr/>
        </p:nvPicPr>
        <p:blipFill>
          <a:blip r:embed="rId4"/>
          <a:stretch>
            <a:fillRect/>
          </a:stretch>
        </p:blipFill>
        <p:spPr>
          <a:xfrm>
            <a:off x="1137865" y="4918287"/>
            <a:ext cx="3423861" cy="1826697"/>
          </a:xfrm>
          <a:prstGeom prst="rect">
            <a:avLst/>
          </a:prstGeom>
        </p:spPr>
      </p:pic>
      <p:sp>
        <p:nvSpPr>
          <p:cNvPr id="5" name="Rectangle 4">
            <a:extLst>
              <a:ext uri="{FF2B5EF4-FFF2-40B4-BE49-F238E27FC236}">
                <a16:creationId xmlns:a16="http://schemas.microsoft.com/office/drawing/2014/main" id="{5DC09673-48B2-C3EF-F51D-74DD6AAD211A}"/>
              </a:ext>
            </a:extLst>
          </p:cNvPr>
          <p:cNvSpPr/>
          <p:nvPr/>
        </p:nvSpPr>
        <p:spPr>
          <a:xfrm rot="18930530">
            <a:off x="2145371" y="5824844"/>
            <a:ext cx="892719" cy="197943"/>
          </a:xfrm>
          <a:prstGeom prst="rect">
            <a:avLst/>
          </a:prstGeom>
          <a:noFill/>
          <a:ln w="38100">
            <a:solidFill>
              <a:srgbClr val="00A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79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6" name="Google Shape;165;p20">
            <a:extLst>
              <a:ext uri="{FF2B5EF4-FFF2-40B4-BE49-F238E27FC236}">
                <a16:creationId xmlns:a16="http://schemas.microsoft.com/office/drawing/2014/main" id="{99D9AF93-2886-8B50-243D-285C31FB7FDB}"/>
              </a:ext>
            </a:extLst>
          </p:cNvPr>
          <p:cNvPicPr preferRelativeResize="0"/>
          <p:nvPr/>
        </p:nvPicPr>
        <p:blipFill>
          <a:blip r:embed="rId3">
            <a:alphaModFix/>
          </a:blip>
          <a:stretch>
            <a:fillRect/>
          </a:stretch>
        </p:blipFill>
        <p:spPr>
          <a:xfrm>
            <a:off x="5853975" y="1387575"/>
            <a:ext cx="3290025" cy="5470424"/>
          </a:xfrm>
          <a:prstGeom prst="rect">
            <a:avLst/>
          </a:prstGeom>
          <a:noFill/>
          <a:ln>
            <a:noFill/>
          </a:ln>
        </p:spPr>
      </p:pic>
      <p:sp>
        <p:nvSpPr>
          <p:cNvPr id="148" name="Google Shape;148;p19"/>
          <p:cNvSpPr/>
          <p:nvPr/>
        </p:nvSpPr>
        <p:spPr>
          <a:xfrm>
            <a:off x="0" y="307580"/>
            <a:ext cx="9144000" cy="1080000"/>
          </a:xfrm>
          <a:prstGeom prst="rect">
            <a:avLst/>
          </a:prstGeom>
          <a:solidFill>
            <a:srgbClr val="01A5D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49" name="Google Shape;149;p19"/>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a:solidFill>
                  <a:schemeClr val="lt1"/>
                </a:solidFill>
                <a:latin typeface="Century Gothic"/>
                <a:ea typeface="Century Gothic"/>
                <a:cs typeface="Century Gothic"/>
                <a:sym typeface="Century Gothic"/>
              </a:rPr>
              <a:t>PLOT DIAGRAM</a:t>
            </a:r>
            <a:endParaRPr sz="8000" b="0" i="0" u="none" strike="noStrike" cap="none">
              <a:solidFill>
                <a:schemeClr val="dk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AED5734C-88CD-11EE-3727-F75F43A85F53}"/>
              </a:ext>
            </a:extLst>
          </p:cNvPr>
          <p:cNvSpPr txBox="1"/>
          <p:nvPr/>
        </p:nvSpPr>
        <p:spPr>
          <a:xfrm>
            <a:off x="166342"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3" name="Google Shape;151;p19">
            <a:extLst>
              <a:ext uri="{FF2B5EF4-FFF2-40B4-BE49-F238E27FC236}">
                <a16:creationId xmlns:a16="http://schemas.microsoft.com/office/drawing/2014/main" id="{27E8F61E-8304-FECB-8C3C-31DAF8938859}"/>
              </a:ext>
            </a:extLst>
          </p:cNvPr>
          <p:cNvSpPr txBox="1"/>
          <p:nvPr/>
        </p:nvSpPr>
        <p:spPr>
          <a:xfrm>
            <a:off x="1366463" y="1594366"/>
            <a:ext cx="3051425"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dirty="0">
                <a:solidFill>
                  <a:srgbClr val="E2077A"/>
                </a:solidFill>
                <a:latin typeface="Century Gothic"/>
                <a:ea typeface="Century Gothic"/>
                <a:cs typeface="Century Gothic"/>
                <a:sym typeface="Century Gothic"/>
              </a:rPr>
              <a:t>Climax:</a:t>
            </a:r>
          </a:p>
        </p:txBody>
      </p:sp>
      <p:pic>
        <p:nvPicPr>
          <p:cNvPr id="4" name="Picture 3">
            <a:extLst>
              <a:ext uri="{FF2B5EF4-FFF2-40B4-BE49-F238E27FC236}">
                <a16:creationId xmlns:a16="http://schemas.microsoft.com/office/drawing/2014/main" id="{041C8BBE-4787-7D18-9BDF-017159AD2C3B}"/>
              </a:ext>
            </a:extLst>
          </p:cNvPr>
          <p:cNvPicPr>
            <a:picLocks noChangeAspect="1"/>
          </p:cNvPicPr>
          <p:nvPr/>
        </p:nvPicPr>
        <p:blipFill>
          <a:blip r:embed="rId4"/>
          <a:stretch>
            <a:fillRect/>
          </a:stretch>
        </p:blipFill>
        <p:spPr>
          <a:xfrm>
            <a:off x="1137865" y="4918287"/>
            <a:ext cx="3423861" cy="1826697"/>
          </a:xfrm>
          <a:prstGeom prst="rect">
            <a:avLst/>
          </a:prstGeom>
        </p:spPr>
      </p:pic>
      <p:sp>
        <p:nvSpPr>
          <p:cNvPr id="5" name="Rectangle 4">
            <a:extLst>
              <a:ext uri="{FF2B5EF4-FFF2-40B4-BE49-F238E27FC236}">
                <a16:creationId xmlns:a16="http://schemas.microsoft.com/office/drawing/2014/main" id="{5DC09673-48B2-C3EF-F51D-74DD6AAD211A}"/>
              </a:ext>
            </a:extLst>
          </p:cNvPr>
          <p:cNvSpPr/>
          <p:nvPr/>
        </p:nvSpPr>
        <p:spPr>
          <a:xfrm>
            <a:off x="3130038" y="5081138"/>
            <a:ext cx="536430" cy="164782"/>
          </a:xfrm>
          <a:prstGeom prst="rect">
            <a:avLst/>
          </a:prstGeom>
          <a:noFill/>
          <a:ln w="38100">
            <a:solidFill>
              <a:srgbClr val="00A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Google Shape;151;p19"/>
          <p:cNvSpPr txBox="1"/>
          <p:nvPr/>
        </p:nvSpPr>
        <p:spPr>
          <a:xfrm>
            <a:off x="412910" y="2181706"/>
            <a:ext cx="4641976" cy="2585283"/>
          </a:xfrm>
          <a:prstGeom prst="rect">
            <a:avLst/>
          </a:prstGeom>
          <a:noFill/>
          <a:ln>
            <a:noFill/>
          </a:ln>
        </p:spPr>
        <p:txBody>
          <a:bodyPr spcFirstLastPara="1" wrap="square" lIns="91425" tIns="45700" rIns="91425" bIns="45700" anchor="t" anchorCtr="0">
            <a:spAutoFit/>
          </a:bodyPr>
          <a:lstStyle/>
          <a:p>
            <a:pPr algn="ctr"/>
            <a:r>
              <a:rPr lang="en-CA" sz="1800" dirty="0">
                <a:effectLst/>
                <a:latin typeface="Century Gothic" panose="020B0502020202020204" pitchFamily="34" charset="0"/>
              </a:rPr>
              <a:t>The climax of a short story is the pivotal moment of the highest tension or intensity. It is the culmination of the rising action, where the central conflict reaches its peak. The climax is often an emotionally charged turning point in the story, where the protagonist faces a critical decision or confrontation that leads to significant consequences. </a:t>
            </a:r>
            <a:endParaRPr lang="en-CA" sz="1800" b="0" i="0" dirty="0">
              <a:solidFill>
                <a:srgbClr val="000000"/>
              </a:solidFill>
              <a:effectLst/>
              <a:latin typeface="Inter"/>
            </a:endParaRPr>
          </a:p>
        </p:txBody>
      </p:sp>
    </p:spTree>
    <p:extLst>
      <p:ext uri="{BB962C8B-B14F-4D97-AF65-F5344CB8AC3E}">
        <p14:creationId xmlns:p14="http://schemas.microsoft.com/office/powerpoint/2010/main" val="1728782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6146" name="Picture 2" descr="man in black shirt and black pants lying on blue floor">
            <a:extLst>
              <a:ext uri="{FF2B5EF4-FFF2-40B4-BE49-F238E27FC236}">
                <a16:creationId xmlns:a16="http://schemas.microsoft.com/office/drawing/2014/main" id="{8BE772C9-7E59-AFE9-5B77-088AC027DC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78" r="11445"/>
          <a:stretch/>
        </p:blipFill>
        <p:spPr bwMode="auto">
          <a:xfrm>
            <a:off x="5407938" y="544530"/>
            <a:ext cx="3736061" cy="6313470"/>
          </a:xfrm>
          <a:prstGeom prst="rect">
            <a:avLst/>
          </a:prstGeom>
          <a:noFill/>
          <a:extLst>
            <a:ext uri="{909E8E84-426E-40DD-AFC4-6F175D3DCCD1}">
              <a14:hiddenFill xmlns:a14="http://schemas.microsoft.com/office/drawing/2010/main">
                <a:solidFill>
                  <a:srgbClr val="FFFFFF"/>
                </a:solidFill>
              </a14:hiddenFill>
            </a:ext>
          </a:extLst>
        </p:spPr>
      </p:pic>
      <p:sp>
        <p:nvSpPr>
          <p:cNvPr id="148" name="Google Shape;148;p19"/>
          <p:cNvSpPr/>
          <p:nvPr/>
        </p:nvSpPr>
        <p:spPr>
          <a:xfrm>
            <a:off x="0" y="307580"/>
            <a:ext cx="9144000" cy="1080000"/>
          </a:xfrm>
          <a:prstGeom prst="rect">
            <a:avLst/>
          </a:prstGeom>
          <a:solidFill>
            <a:srgbClr val="E2077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49" name="Google Shape;149;p19"/>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a:solidFill>
                  <a:schemeClr val="lt1"/>
                </a:solidFill>
                <a:latin typeface="Century Gothic"/>
                <a:ea typeface="Century Gothic"/>
                <a:cs typeface="Century Gothic"/>
                <a:sym typeface="Century Gothic"/>
              </a:rPr>
              <a:t>PLOT DIAGRAM</a:t>
            </a:r>
            <a:endParaRPr sz="8000" b="0" i="0" u="none" strike="noStrike" cap="none">
              <a:solidFill>
                <a:schemeClr val="dk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AED5734C-88CD-11EE-3727-F75F43A85F53}"/>
              </a:ext>
            </a:extLst>
          </p:cNvPr>
          <p:cNvSpPr txBox="1"/>
          <p:nvPr/>
        </p:nvSpPr>
        <p:spPr>
          <a:xfrm>
            <a:off x="166342"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3" name="Google Shape;151;p19">
            <a:extLst>
              <a:ext uri="{FF2B5EF4-FFF2-40B4-BE49-F238E27FC236}">
                <a16:creationId xmlns:a16="http://schemas.microsoft.com/office/drawing/2014/main" id="{27E8F61E-8304-FECB-8C3C-31DAF8938859}"/>
              </a:ext>
            </a:extLst>
          </p:cNvPr>
          <p:cNvSpPr txBox="1"/>
          <p:nvPr/>
        </p:nvSpPr>
        <p:spPr>
          <a:xfrm>
            <a:off x="1294544" y="1686833"/>
            <a:ext cx="3051425"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dirty="0">
                <a:solidFill>
                  <a:srgbClr val="E2077A"/>
                </a:solidFill>
                <a:latin typeface="Century Gothic"/>
                <a:ea typeface="Century Gothic"/>
                <a:cs typeface="Century Gothic"/>
                <a:sym typeface="Century Gothic"/>
              </a:rPr>
              <a:t>Falling Action:</a:t>
            </a:r>
          </a:p>
        </p:txBody>
      </p:sp>
      <p:pic>
        <p:nvPicPr>
          <p:cNvPr id="4" name="Picture 3">
            <a:extLst>
              <a:ext uri="{FF2B5EF4-FFF2-40B4-BE49-F238E27FC236}">
                <a16:creationId xmlns:a16="http://schemas.microsoft.com/office/drawing/2014/main" id="{041C8BBE-4787-7D18-9BDF-017159AD2C3B}"/>
              </a:ext>
            </a:extLst>
          </p:cNvPr>
          <p:cNvPicPr>
            <a:picLocks noChangeAspect="1"/>
          </p:cNvPicPr>
          <p:nvPr/>
        </p:nvPicPr>
        <p:blipFill>
          <a:blip r:embed="rId4"/>
          <a:stretch>
            <a:fillRect/>
          </a:stretch>
        </p:blipFill>
        <p:spPr>
          <a:xfrm>
            <a:off x="1137865" y="4918287"/>
            <a:ext cx="3423861" cy="1826697"/>
          </a:xfrm>
          <a:prstGeom prst="rect">
            <a:avLst/>
          </a:prstGeom>
        </p:spPr>
      </p:pic>
      <p:sp>
        <p:nvSpPr>
          <p:cNvPr id="5" name="Rectangle 4">
            <a:extLst>
              <a:ext uri="{FF2B5EF4-FFF2-40B4-BE49-F238E27FC236}">
                <a16:creationId xmlns:a16="http://schemas.microsoft.com/office/drawing/2014/main" id="{5DC09673-48B2-C3EF-F51D-74DD6AAD211A}"/>
              </a:ext>
            </a:extLst>
          </p:cNvPr>
          <p:cNvSpPr/>
          <p:nvPr/>
        </p:nvSpPr>
        <p:spPr>
          <a:xfrm rot="4129809">
            <a:off x="3290287" y="5783151"/>
            <a:ext cx="888851" cy="185447"/>
          </a:xfrm>
          <a:prstGeom prst="rect">
            <a:avLst/>
          </a:prstGeom>
          <a:noFill/>
          <a:ln w="38100">
            <a:solidFill>
              <a:srgbClr val="00A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Google Shape;151;p19"/>
          <p:cNvSpPr txBox="1"/>
          <p:nvPr/>
        </p:nvSpPr>
        <p:spPr>
          <a:xfrm>
            <a:off x="597845" y="2315270"/>
            <a:ext cx="4302928" cy="2431394"/>
          </a:xfrm>
          <a:prstGeom prst="rect">
            <a:avLst/>
          </a:prstGeom>
          <a:noFill/>
          <a:ln>
            <a:noFill/>
          </a:ln>
        </p:spPr>
        <p:txBody>
          <a:bodyPr spcFirstLastPara="1" wrap="square" lIns="91425" tIns="45700" rIns="91425" bIns="45700" anchor="t" anchorCtr="0">
            <a:spAutoFit/>
          </a:bodyPr>
          <a:lstStyle/>
          <a:p>
            <a:pPr algn="ctr"/>
            <a:r>
              <a:rPr lang="en-CA" sz="1900" dirty="0">
                <a:effectLst/>
                <a:latin typeface="Century Gothic" panose="020B0502020202020204" pitchFamily="34" charset="0"/>
              </a:rPr>
              <a:t>During the falling action of a short story, the intensity of the climax begins to diminish, and the story moves toward resolution. This phase is characterized by the consequences of the climax unfolding and the loose ends of the plot being tied up. </a:t>
            </a:r>
            <a:endParaRPr lang="en-CA" sz="1900" b="0" i="0" dirty="0">
              <a:solidFill>
                <a:srgbClr val="000000"/>
              </a:solidFill>
              <a:effectLst/>
              <a:latin typeface="Inter"/>
            </a:endParaRPr>
          </a:p>
        </p:txBody>
      </p:sp>
    </p:spTree>
    <p:extLst>
      <p:ext uri="{BB962C8B-B14F-4D97-AF65-F5344CB8AC3E}">
        <p14:creationId xmlns:p14="http://schemas.microsoft.com/office/powerpoint/2010/main" val="1163054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7170" name="Picture 2" descr="white envelop and gray pencil on white panel">
            <a:extLst>
              <a:ext uri="{FF2B5EF4-FFF2-40B4-BE49-F238E27FC236}">
                <a16:creationId xmlns:a16="http://schemas.microsoft.com/office/drawing/2014/main" id="{D4AED6BF-7B9F-552A-8BCD-CE15ED12C6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835"/>
          <a:stretch/>
        </p:blipFill>
        <p:spPr bwMode="auto">
          <a:xfrm rot="5400000">
            <a:off x="4339546" y="2053548"/>
            <a:ext cx="5930757" cy="3678147"/>
          </a:xfrm>
          <a:prstGeom prst="rect">
            <a:avLst/>
          </a:prstGeom>
          <a:noFill/>
          <a:extLst>
            <a:ext uri="{909E8E84-426E-40DD-AFC4-6F175D3DCCD1}">
              <a14:hiddenFill xmlns:a14="http://schemas.microsoft.com/office/drawing/2010/main">
                <a:solidFill>
                  <a:srgbClr val="FFFFFF"/>
                </a:solidFill>
              </a14:hiddenFill>
            </a:ext>
          </a:extLst>
        </p:spPr>
      </p:pic>
      <p:sp>
        <p:nvSpPr>
          <p:cNvPr id="148" name="Google Shape;148;p19"/>
          <p:cNvSpPr/>
          <p:nvPr/>
        </p:nvSpPr>
        <p:spPr>
          <a:xfrm>
            <a:off x="0" y="307580"/>
            <a:ext cx="9144000" cy="108000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49" name="Google Shape;149;p19"/>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tx1"/>
                </a:solidFill>
                <a:latin typeface="Century Gothic"/>
                <a:ea typeface="Century Gothic"/>
                <a:cs typeface="Century Gothic"/>
                <a:sym typeface="Century Gothic"/>
              </a:rPr>
              <a:t>PLOT DIAGRAM</a:t>
            </a:r>
            <a:endParaRPr sz="8000" b="0" i="0" u="none" strike="noStrike" cap="none" dirty="0">
              <a:solidFill>
                <a:schemeClr val="tx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AED5734C-88CD-11EE-3727-F75F43A85F53}"/>
              </a:ext>
            </a:extLst>
          </p:cNvPr>
          <p:cNvSpPr txBox="1"/>
          <p:nvPr/>
        </p:nvSpPr>
        <p:spPr>
          <a:xfrm>
            <a:off x="166342"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3" name="Google Shape;151;p19">
            <a:extLst>
              <a:ext uri="{FF2B5EF4-FFF2-40B4-BE49-F238E27FC236}">
                <a16:creationId xmlns:a16="http://schemas.microsoft.com/office/drawing/2014/main" id="{27E8F61E-8304-FECB-8C3C-31DAF8938859}"/>
              </a:ext>
            </a:extLst>
          </p:cNvPr>
          <p:cNvSpPr txBox="1"/>
          <p:nvPr/>
        </p:nvSpPr>
        <p:spPr>
          <a:xfrm>
            <a:off x="1294544" y="1686833"/>
            <a:ext cx="3051425"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dirty="0">
                <a:solidFill>
                  <a:srgbClr val="E2077A"/>
                </a:solidFill>
                <a:latin typeface="Century Gothic"/>
                <a:ea typeface="Century Gothic"/>
                <a:cs typeface="Century Gothic"/>
                <a:sym typeface="Century Gothic"/>
              </a:rPr>
              <a:t>Resolution:</a:t>
            </a:r>
          </a:p>
        </p:txBody>
      </p:sp>
      <p:pic>
        <p:nvPicPr>
          <p:cNvPr id="4" name="Picture 3">
            <a:extLst>
              <a:ext uri="{FF2B5EF4-FFF2-40B4-BE49-F238E27FC236}">
                <a16:creationId xmlns:a16="http://schemas.microsoft.com/office/drawing/2014/main" id="{041C8BBE-4787-7D18-9BDF-017159AD2C3B}"/>
              </a:ext>
            </a:extLst>
          </p:cNvPr>
          <p:cNvPicPr>
            <a:picLocks noChangeAspect="1"/>
          </p:cNvPicPr>
          <p:nvPr/>
        </p:nvPicPr>
        <p:blipFill>
          <a:blip r:embed="rId4"/>
          <a:stretch>
            <a:fillRect/>
          </a:stretch>
        </p:blipFill>
        <p:spPr>
          <a:xfrm>
            <a:off x="1137865" y="4918287"/>
            <a:ext cx="3423861" cy="1826697"/>
          </a:xfrm>
          <a:prstGeom prst="rect">
            <a:avLst/>
          </a:prstGeom>
        </p:spPr>
      </p:pic>
      <p:sp>
        <p:nvSpPr>
          <p:cNvPr id="5" name="Rectangle 4">
            <a:extLst>
              <a:ext uri="{FF2B5EF4-FFF2-40B4-BE49-F238E27FC236}">
                <a16:creationId xmlns:a16="http://schemas.microsoft.com/office/drawing/2014/main" id="{5DC09673-48B2-C3EF-F51D-74DD6AAD211A}"/>
              </a:ext>
            </a:extLst>
          </p:cNvPr>
          <p:cNvSpPr/>
          <p:nvPr/>
        </p:nvSpPr>
        <p:spPr>
          <a:xfrm>
            <a:off x="3927285" y="6420149"/>
            <a:ext cx="634441" cy="206683"/>
          </a:xfrm>
          <a:prstGeom prst="rect">
            <a:avLst/>
          </a:prstGeom>
          <a:noFill/>
          <a:ln w="38100">
            <a:solidFill>
              <a:srgbClr val="00A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Google Shape;151;p19"/>
          <p:cNvSpPr txBox="1"/>
          <p:nvPr/>
        </p:nvSpPr>
        <p:spPr>
          <a:xfrm>
            <a:off x="464283" y="2222804"/>
            <a:ext cx="4590604" cy="2585283"/>
          </a:xfrm>
          <a:prstGeom prst="rect">
            <a:avLst/>
          </a:prstGeom>
          <a:noFill/>
          <a:ln>
            <a:noFill/>
          </a:ln>
        </p:spPr>
        <p:txBody>
          <a:bodyPr spcFirstLastPara="1" wrap="square" lIns="91425" tIns="45700" rIns="91425" bIns="45700" anchor="t" anchorCtr="0">
            <a:spAutoFit/>
          </a:bodyPr>
          <a:lstStyle/>
          <a:p>
            <a:pPr algn="ctr"/>
            <a:r>
              <a:rPr lang="en-CA" sz="1800" dirty="0">
                <a:effectLst/>
                <a:latin typeface="Century Gothic" panose="020B0502020202020204" pitchFamily="34" charset="0"/>
              </a:rPr>
              <a:t>The resolution of a short story is the point at which the central conflict is fully resolved, and any lingering questions or uncertainties are addressed. It provides closure to the narrative by revealing the outcome of the climax. The resolution brings a sense of completion to the narrative, leaving readers with a satisfying conclusion. </a:t>
            </a:r>
            <a:endParaRPr lang="en-CA" sz="2800" b="0" i="0" dirty="0">
              <a:solidFill>
                <a:srgbClr val="000000"/>
              </a:solidFill>
              <a:effectLst/>
              <a:latin typeface="Inter"/>
            </a:endParaRPr>
          </a:p>
        </p:txBody>
      </p:sp>
    </p:spTree>
    <p:extLst>
      <p:ext uri="{BB962C8B-B14F-4D97-AF65-F5344CB8AC3E}">
        <p14:creationId xmlns:p14="http://schemas.microsoft.com/office/powerpoint/2010/main" val="4045183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5" name="Group 4">
            <a:extLst>
              <a:ext uri="{FF2B5EF4-FFF2-40B4-BE49-F238E27FC236}">
                <a16:creationId xmlns:a16="http://schemas.microsoft.com/office/drawing/2014/main" id="{530EFE57-0E9B-4FAE-FBBB-DD4412923FC1}"/>
              </a:ext>
            </a:extLst>
          </p:cNvPr>
          <p:cNvGrpSpPr/>
          <p:nvPr/>
        </p:nvGrpSpPr>
        <p:grpSpPr>
          <a:xfrm>
            <a:off x="297725" y="1287250"/>
            <a:ext cx="8846276" cy="5570749"/>
            <a:chOff x="297725" y="1287250"/>
            <a:chExt cx="8846276" cy="5570749"/>
          </a:xfrm>
        </p:grpSpPr>
        <p:pic>
          <p:nvPicPr>
            <p:cNvPr id="239" name="Google Shape;239;p27"/>
            <p:cNvPicPr preferRelativeResize="0"/>
            <p:nvPr/>
          </p:nvPicPr>
          <p:blipFill rotWithShape="1">
            <a:blip r:embed="rId3">
              <a:alphaModFix/>
            </a:blip>
            <a:srcRect l="9380" r="10644"/>
            <a:stretch/>
          </p:blipFill>
          <p:spPr>
            <a:xfrm>
              <a:off x="5802825" y="1287250"/>
              <a:ext cx="3341176" cy="5570749"/>
            </a:xfrm>
            <a:prstGeom prst="rect">
              <a:avLst/>
            </a:prstGeom>
            <a:noFill/>
            <a:ln>
              <a:noFill/>
            </a:ln>
          </p:spPr>
        </p:pic>
        <p:sp>
          <p:nvSpPr>
            <p:cNvPr id="245" name="Google Shape;245;p27"/>
            <p:cNvSpPr txBox="1"/>
            <p:nvPr/>
          </p:nvSpPr>
          <p:spPr>
            <a:xfrm>
              <a:off x="297725" y="1564177"/>
              <a:ext cx="5049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a:solidFill>
                    <a:schemeClr val="dk1"/>
                  </a:solidFill>
                  <a:latin typeface="Century Gothic"/>
                  <a:ea typeface="Century Gothic"/>
                  <a:cs typeface="Century Gothic"/>
                  <a:sym typeface="Century Gothic"/>
                </a:rPr>
                <a:t>Point of view refers to </a:t>
              </a:r>
              <a:endParaRPr sz="22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200" b="1" dirty="0">
                  <a:solidFill>
                    <a:schemeClr val="dk1"/>
                  </a:solidFill>
                  <a:latin typeface="Century Gothic"/>
                  <a:ea typeface="Century Gothic"/>
                  <a:cs typeface="Century Gothic"/>
                  <a:sym typeface="Century Gothic"/>
                </a:rPr>
                <a:t>who is telling the story.</a:t>
              </a:r>
              <a:endParaRPr sz="2200" b="1" dirty="0">
                <a:solidFill>
                  <a:schemeClr val="dk1"/>
                </a:solidFill>
                <a:latin typeface="Century Gothic"/>
                <a:ea typeface="Century Gothic"/>
                <a:cs typeface="Century Gothic"/>
                <a:sym typeface="Century Gothic"/>
              </a:endParaRPr>
            </a:p>
          </p:txBody>
        </p:sp>
      </p:grpSp>
      <p:sp>
        <p:nvSpPr>
          <p:cNvPr id="240" name="Google Shape;240;p27"/>
          <p:cNvSpPr/>
          <p:nvPr/>
        </p:nvSpPr>
        <p:spPr>
          <a:xfrm>
            <a:off x="0" y="307580"/>
            <a:ext cx="9144000" cy="1080000"/>
          </a:xfrm>
          <a:prstGeom prst="rect">
            <a:avLst/>
          </a:prstGeom>
          <a:solidFill>
            <a:srgbClr val="01A5D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41" name="Google Shape;241;p27"/>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lt1"/>
                </a:solidFill>
                <a:latin typeface="Century Gothic"/>
                <a:ea typeface="Century Gothic"/>
                <a:cs typeface="Century Gothic"/>
                <a:sym typeface="Century Gothic"/>
              </a:rPr>
              <a:t>POINT OF VIEW</a:t>
            </a:r>
            <a:endParaRPr sz="8000" b="0" i="0" u="none" strike="noStrike" cap="none" dirty="0">
              <a:solidFill>
                <a:schemeClr val="dk1"/>
              </a:solidFill>
              <a:latin typeface="Calibri"/>
              <a:ea typeface="Calibri"/>
              <a:cs typeface="Calibri"/>
              <a:sym typeface="Calibri"/>
            </a:endParaRPr>
          </a:p>
        </p:txBody>
      </p:sp>
      <p:sp>
        <p:nvSpPr>
          <p:cNvPr id="243" name="Google Shape;243;p27"/>
          <p:cNvSpPr txBox="1"/>
          <p:nvPr/>
        </p:nvSpPr>
        <p:spPr>
          <a:xfrm>
            <a:off x="308000" y="1895188"/>
            <a:ext cx="5049900" cy="4308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endParaRPr sz="2200">
              <a:solidFill>
                <a:schemeClr val="dk1"/>
              </a:solidFill>
              <a:latin typeface="Century Gothic"/>
              <a:ea typeface="Century Gothic"/>
              <a:cs typeface="Century Gothic"/>
              <a:sym typeface="Century Gothic"/>
            </a:endParaRPr>
          </a:p>
        </p:txBody>
      </p:sp>
      <p:sp>
        <p:nvSpPr>
          <p:cNvPr id="244" name="Google Shape;244;p27"/>
          <p:cNvSpPr txBox="1"/>
          <p:nvPr/>
        </p:nvSpPr>
        <p:spPr>
          <a:xfrm>
            <a:off x="318275" y="2967385"/>
            <a:ext cx="5049900" cy="12618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900" b="0" i="0" dirty="0">
                <a:solidFill>
                  <a:srgbClr val="0D0D0D"/>
                </a:solidFill>
                <a:effectLst/>
                <a:latin typeface="Century Gothic" panose="020B0502020202020204" pitchFamily="34" charset="0"/>
              </a:rPr>
              <a:t>First person point of view is a narrative perspective in which the story is told from the viewpoint of one of the characters, using the pronouns "I," "me," "my," etc. </a:t>
            </a:r>
            <a:endParaRPr sz="1900" dirty="0">
              <a:solidFill>
                <a:schemeClr val="dk1"/>
              </a:solidFill>
              <a:latin typeface="Century Gothic" panose="020B0502020202020204" pitchFamily="34" charset="0"/>
              <a:ea typeface="Century Gothic"/>
              <a:cs typeface="Century Gothic"/>
              <a:sym typeface="Century Gothic"/>
            </a:endParaRPr>
          </a:p>
        </p:txBody>
      </p:sp>
      <p:sp>
        <p:nvSpPr>
          <p:cNvPr id="246" name="Google Shape;246;p27"/>
          <p:cNvSpPr txBox="1"/>
          <p:nvPr/>
        </p:nvSpPr>
        <p:spPr>
          <a:xfrm>
            <a:off x="408345" y="4843195"/>
            <a:ext cx="4972500" cy="1646574"/>
          </a:xfrm>
          <a:prstGeom prst="rect">
            <a:avLst/>
          </a:prstGeom>
          <a:noFill/>
          <a:ln>
            <a:noFill/>
          </a:ln>
        </p:spPr>
        <p:txBody>
          <a:bodyPr spcFirstLastPara="1" wrap="square" lIns="91425" tIns="91425" rIns="91425" bIns="91425" anchor="t" anchorCtr="0">
            <a:spAutoFit/>
          </a:bodyPr>
          <a:lstStyle/>
          <a:p>
            <a:pPr algn="ctr"/>
            <a:r>
              <a:rPr lang="en-CA" sz="1900" dirty="0">
                <a:effectLst/>
                <a:latin typeface="Century Gothic" panose="020B0502020202020204" pitchFamily="34" charset="0"/>
              </a:rPr>
              <a:t>Second person point of view is a narrative perspective in which the story is told directly to the reader, addressing them as "you” or “your” as if the reader is directly experiencing the story’s events.</a:t>
            </a:r>
            <a:endParaRPr lang="en-CA" sz="3200" b="0" i="0" dirty="0">
              <a:solidFill>
                <a:srgbClr val="000000"/>
              </a:solidFill>
              <a:effectLst/>
              <a:latin typeface="Inter"/>
            </a:endParaRPr>
          </a:p>
        </p:txBody>
      </p:sp>
      <p:sp>
        <p:nvSpPr>
          <p:cNvPr id="2" name="Google Shape;126;p17">
            <a:extLst>
              <a:ext uri="{FF2B5EF4-FFF2-40B4-BE49-F238E27FC236}">
                <a16:creationId xmlns:a16="http://schemas.microsoft.com/office/drawing/2014/main" id="{EB280A42-693C-7743-4455-1AA4971D5DC8}"/>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3" name="Google Shape;151;p19">
            <a:extLst>
              <a:ext uri="{FF2B5EF4-FFF2-40B4-BE49-F238E27FC236}">
                <a16:creationId xmlns:a16="http://schemas.microsoft.com/office/drawing/2014/main" id="{76BB76E9-C8EA-988F-3E76-8E8899F16749}"/>
              </a:ext>
            </a:extLst>
          </p:cNvPr>
          <p:cNvSpPr txBox="1"/>
          <p:nvPr/>
        </p:nvSpPr>
        <p:spPr>
          <a:xfrm>
            <a:off x="102741" y="2467669"/>
            <a:ext cx="5424755" cy="4770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i="1" dirty="0">
                <a:solidFill>
                  <a:srgbClr val="E2077A"/>
                </a:solidFill>
                <a:latin typeface="Century Gothic"/>
                <a:ea typeface="Century Gothic"/>
                <a:cs typeface="Century Gothic"/>
                <a:sym typeface="Century Gothic"/>
              </a:rPr>
              <a:t>First Person Point of View</a:t>
            </a:r>
          </a:p>
        </p:txBody>
      </p:sp>
      <p:sp>
        <p:nvSpPr>
          <p:cNvPr id="4" name="Google Shape;151;p19">
            <a:extLst>
              <a:ext uri="{FF2B5EF4-FFF2-40B4-BE49-F238E27FC236}">
                <a16:creationId xmlns:a16="http://schemas.microsoft.com/office/drawing/2014/main" id="{AB27E7EF-E2C5-D8BF-F3CD-D4933D5A1335}"/>
              </a:ext>
            </a:extLst>
          </p:cNvPr>
          <p:cNvSpPr txBox="1"/>
          <p:nvPr/>
        </p:nvSpPr>
        <p:spPr>
          <a:xfrm>
            <a:off x="121577" y="4397498"/>
            <a:ext cx="5424755" cy="4770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i="1" dirty="0">
                <a:solidFill>
                  <a:srgbClr val="E2077A"/>
                </a:solidFill>
                <a:latin typeface="Century Gothic"/>
                <a:ea typeface="Century Gothic"/>
                <a:cs typeface="Century Gothic"/>
                <a:sym typeface="Century Gothic"/>
              </a:rPr>
              <a:t>Second Person Point of 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46"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pSp>
        <p:nvGrpSpPr>
          <p:cNvPr id="6" name="Group 5">
            <a:extLst>
              <a:ext uri="{FF2B5EF4-FFF2-40B4-BE49-F238E27FC236}">
                <a16:creationId xmlns:a16="http://schemas.microsoft.com/office/drawing/2014/main" id="{FE866072-AB57-21F4-66A8-4F5190A5B8A0}"/>
              </a:ext>
            </a:extLst>
          </p:cNvPr>
          <p:cNvGrpSpPr/>
          <p:nvPr/>
        </p:nvGrpSpPr>
        <p:grpSpPr>
          <a:xfrm>
            <a:off x="226031" y="1287675"/>
            <a:ext cx="8917969" cy="5570324"/>
            <a:chOff x="226031" y="1287675"/>
            <a:chExt cx="8917969" cy="5570324"/>
          </a:xfrm>
        </p:grpSpPr>
        <p:pic>
          <p:nvPicPr>
            <p:cNvPr id="252" name="Google Shape;252;p28"/>
            <p:cNvPicPr preferRelativeResize="0"/>
            <p:nvPr/>
          </p:nvPicPr>
          <p:blipFill rotWithShape="1">
            <a:blip r:embed="rId3">
              <a:alphaModFix/>
            </a:blip>
            <a:srcRect l="19397" r="4947"/>
            <a:stretch/>
          </p:blipFill>
          <p:spPr>
            <a:xfrm>
              <a:off x="5776375" y="1287675"/>
              <a:ext cx="3367625" cy="5570324"/>
            </a:xfrm>
            <a:prstGeom prst="rect">
              <a:avLst/>
            </a:prstGeom>
            <a:noFill/>
            <a:ln>
              <a:noFill/>
            </a:ln>
          </p:spPr>
        </p:pic>
        <p:sp>
          <p:nvSpPr>
            <p:cNvPr id="3" name="Google Shape;151;p19">
              <a:extLst>
                <a:ext uri="{FF2B5EF4-FFF2-40B4-BE49-F238E27FC236}">
                  <a16:creationId xmlns:a16="http://schemas.microsoft.com/office/drawing/2014/main" id="{400E9C24-63EF-EC20-95B0-4BB8E80B51C8}"/>
                </a:ext>
              </a:extLst>
            </p:cNvPr>
            <p:cNvSpPr txBox="1"/>
            <p:nvPr/>
          </p:nvSpPr>
          <p:spPr>
            <a:xfrm>
              <a:off x="226031" y="1676558"/>
              <a:ext cx="5424755" cy="4770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dirty="0">
                  <a:solidFill>
                    <a:srgbClr val="E2077A"/>
                  </a:solidFill>
                  <a:latin typeface="Century Gothic"/>
                  <a:ea typeface="Century Gothic"/>
                  <a:cs typeface="Century Gothic"/>
                  <a:sym typeface="Century Gothic"/>
                </a:rPr>
                <a:t>Third Person Point of View Limited</a:t>
              </a:r>
            </a:p>
          </p:txBody>
        </p:sp>
      </p:grpSp>
      <p:sp>
        <p:nvSpPr>
          <p:cNvPr id="253" name="Google Shape;253;p28"/>
          <p:cNvSpPr/>
          <p:nvPr/>
        </p:nvSpPr>
        <p:spPr>
          <a:xfrm>
            <a:off x="0" y="307580"/>
            <a:ext cx="9144000" cy="1080000"/>
          </a:xfrm>
          <a:prstGeom prst="rect">
            <a:avLst/>
          </a:prstGeom>
          <a:solidFill>
            <a:srgbClr val="EB2C8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54" name="Google Shape;254;p28"/>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bg1"/>
                </a:solidFill>
                <a:latin typeface="Century Gothic"/>
                <a:ea typeface="Century Gothic"/>
                <a:cs typeface="Century Gothic"/>
                <a:sym typeface="Century Gothic"/>
              </a:rPr>
              <a:t>POINT OF VIEW</a:t>
            </a:r>
            <a:endParaRPr sz="8000" b="0" i="0" u="none" strike="noStrike" cap="none" dirty="0">
              <a:solidFill>
                <a:schemeClr val="bg1"/>
              </a:solidFill>
              <a:latin typeface="Calibri"/>
              <a:ea typeface="Calibri"/>
              <a:cs typeface="Calibri"/>
              <a:sym typeface="Calibri"/>
            </a:endParaRPr>
          </a:p>
        </p:txBody>
      </p:sp>
      <p:sp>
        <p:nvSpPr>
          <p:cNvPr id="256" name="Google Shape;256;p28"/>
          <p:cNvSpPr txBox="1"/>
          <p:nvPr/>
        </p:nvSpPr>
        <p:spPr>
          <a:xfrm>
            <a:off x="308000" y="1895188"/>
            <a:ext cx="5049900" cy="4308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endParaRPr sz="2200">
              <a:solidFill>
                <a:schemeClr val="dk1"/>
              </a:solidFill>
              <a:latin typeface="Century Gothic"/>
              <a:ea typeface="Century Gothic"/>
              <a:cs typeface="Century Gothic"/>
              <a:sym typeface="Century Gothic"/>
            </a:endParaRPr>
          </a:p>
        </p:txBody>
      </p:sp>
      <p:sp>
        <p:nvSpPr>
          <p:cNvPr id="257" name="Google Shape;257;p28"/>
          <p:cNvSpPr txBox="1"/>
          <p:nvPr/>
        </p:nvSpPr>
        <p:spPr>
          <a:xfrm>
            <a:off x="153887" y="2135484"/>
            <a:ext cx="5424980"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900" b="0" i="0" dirty="0">
                <a:solidFill>
                  <a:srgbClr val="0D0D0D"/>
                </a:solidFill>
                <a:effectLst/>
                <a:latin typeface="Century Gothic" panose="020B0502020202020204" pitchFamily="34" charset="0"/>
              </a:rPr>
              <a:t>The story is told by a narrator who knows the thoughts and feelings of only </a:t>
            </a:r>
            <a:r>
              <a:rPr lang="en-CA" sz="1900" b="1" i="0" dirty="0">
                <a:solidFill>
                  <a:srgbClr val="0D0D0D"/>
                </a:solidFill>
                <a:effectLst/>
                <a:latin typeface="Century Gothic" panose="020B0502020202020204" pitchFamily="34" charset="0"/>
              </a:rPr>
              <a:t>one character</a:t>
            </a:r>
            <a:r>
              <a:rPr lang="en-CA" sz="1900" dirty="0">
                <a:solidFill>
                  <a:srgbClr val="0D0D0D"/>
                </a:solidFill>
                <a:latin typeface="Century Gothic" panose="020B0502020202020204" pitchFamily="34" charset="0"/>
              </a:rPr>
              <a:t>.</a:t>
            </a:r>
            <a:endParaRPr sz="1900" u="sng" dirty="0">
              <a:solidFill>
                <a:schemeClr val="dk1"/>
              </a:solidFill>
              <a:latin typeface="Century Gothic" panose="020B0502020202020204" pitchFamily="34" charset="0"/>
              <a:ea typeface="Century Gothic"/>
              <a:cs typeface="Century Gothic"/>
              <a:sym typeface="Century Gothic"/>
            </a:endParaRPr>
          </a:p>
        </p:txBody>
      </p:sp>
      <p:sp>
        <p:nvSpPr>
          <p:cNvPr id="258" name="Google Shape;258;p28"/>
          <p:cNvSpPr txBox="1"/>
          <p:nvPr/>
        </p:nvSpPr>
        <p:spPr>
          <a:xfrm>
            <a:off x="287452" y="3621172"/>
            <a:ext cx="5049900"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900" b="0" i="0" dirty="0">
                <a:solidFill>
                  <a:srgbClr val="0D0D0D"/>
                </a:solidFill>
                <a:effectLst/>
                <a:latin typeface="Century Gothic" panose="020B0502020202020204" pitchFamily="34" charset="0"/>
              </a:rPr>
              <a:t>The story is told by a narrator who knows the thoughts, feelings, and experiences of </a:t>
            </a:r>
            <a:r>
              <a:rPr lang="en-CA" sz="1900" b="1" i="0" dirty="0">
                <a:solidFill>
                  <a:srgbClr val="0D0D0D"/>
                </a:solidFill>
                <a:effectLst/>
                <a:latin typeface="Century Gothic" panose="020B0502020202020204" pitchFamily="34" charset="0"/>
              </a:rPr>
              <a:t>all characters </a:t>
            </a:r>
            <a:r>
              <a:rPr lang="en-CA" sz="1900" b="0" i="0" dirty="0">
                <a:solidFill>
                  <a:srgbClr val="0D0D0D"/>
                </a:solidFill>
                <a:effectLst/>
                <a:latin typeface="Century Gothic" panose="020B0502020202020204" pitchFamily="34" charset="0"/>
              </a:rPr>
              <a:t>in the story. </a:t>
            </a:r>
            <a:endParaRPr sz="1900" u="sng" dirty="0">
              <a:solidFill>
                <a:schemeClr val="dk1"/>
              </a:solidFill>
              <a:latin typeface="Century Gothic" panose="020B0502020202020204" pitchFamily="34" charset="0"/>
              <a:ea typeface="Century Gothic"/>
              <a:cs typeface="Century Gothic"/>
              <a:sym typeface="Century Gothic"/>
            </a:endParaRPr>
          </a:p>
        </p:txBody>
      </p:sp>
      <p:sp>
        <p:nvSpPr>
          <p:cNvPr id="259" name="Google Shape;259;p28"/>
          <p:cNvSpPr txBox="1"/>
          <p:nvPr/>
        </p:nvSpPr>
        <p:spPr>
          <a:xfrm>
            <a:off x="429345" y="4993833"/>
            <a:ext cx="468718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entury Gothic"/>
                <a:ea typeface="Century Gothic"/>
                <a:cs typeface="Century Gothic"/>
                <a:sym typeface="Century Gothic"/>
              </a:rPr>
              <a:t>In third person limited and third person omniscient, the narrator uses pronouns like "he," "she," and "they" to refer to the characters.</a:t>
            </a:r>
            <a:endParaRPr sz="2000" u="sng" dirty="0">
              <a:solidFill>
                <a:schemeClr val="dk1"/>
              </a:solidFill>
              <a:latin typeface="Century Gothic"/>
              <a:ea typeface="Century Gothic"/>
              <a:cs typeface="Century Gothic"/>
              <a:sym typeface="Century Gothic"/>
            </a:endParaRPr>
          </a:p>
        </p:txBody>
      </p:sp>
      <p:sp>
        <p:nvSpPr>
          <p:cNvPr id="2" name="Google Shape;126;p17">
            <a:extLst>
              <a:ext uri="{FF2B5EF4-FFF2-40B4-BE49-F238E27FC236}">
                <a16:creationId xmlns:a16="http://schemas.microsoft.com/office/drawing/2014/main" id="{2D6289E8-C150-65E6-E94B-12D723826989}"/>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5" name="Google Shape;151;p19">
            <a:extLst>
              <a:ext uri="{FF2B5EF4-FFF2-40B4-BE49-F238E27FC236}">
                <a16:creationId xmlns:a16="http://schemas.microsoft.com/office/drawing/2014/main" id="{4D2B1097-A1C5-DF0D-5302-FDE047BD7AE4}"/>
              </a:ext>
            </a:extLst>
          </p:cNvPr>
          <p:cNvSpPr txBox="1"/>
          <p:nvPr/>
        </p:nvSpPr>
        <p:spPr>
          <a:xfrm>
            <a:off x="-523981" y="3092680"/>
            <a:ext cx="6902520" cy="4462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300" b="1" i="1" dirty="0">
                <a:solidFill>
                  <a:srgbClr val="E2077A"/>
                </a:solidFill>
                <a:latin typeface="Century Gothic"/>
                <a:ea typeface="Century Gothic"/>
                <a:cs typeface="Century Gothic"/>
                <a:sym typeface="Century Gothic"/>
              </a:rPr>
              <a:t>Third Person Point of View Omniscient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P spid="258" grpId="0"/>
      <p:bldP spid="259"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pSp>
        <p:nvGrpSpPr>
          <p:cNvPr id="3" name="Group 2">
            <a:extLst>
              <a:ext uri="{FF2B5EF4-FFF2-40B4-BE49-F238E27FC236}">
                <a16:creationId xmlns:a16="http://schemas.microsoft.com/office/drawing/2014/main" id="{821F5740-4051-FD89-AF15-E1DB2C549D0D}"/>
              </a:ext>
            </a:extLst>
          </p:cNvPr>
          <p:cNvGrpSpPr/>
          <p:nvPr/>
        </p:nvGrpSpPr>
        <p:grpSpPr>
          <a:xfrm>
            <a:off x="728427" y="1387575"/>
            <a:ext cx="8415573" cy="5470424"/>
            <a:chOff x="728427" y="1387575"/>
            <a:chExt cx="8415573" cy="5470424"/>
          </a:xfrm>
        </p:grpSpPr>
        <p:pic>
          <p:nvPicPr>
            <p:cNvPr id="265" name="Google Shape;265;p29"/>
            <p:cNvPicPr preferRelativeResize="0"/>
            <p:nvPr/>
          </p:nvPicPr>
          <p:blipFill rotWithShape="1">
            <a:blip r:embed="rId3">
              <a:alphaModFix/>
            </a:blip>
            <a:srcRect l="8228" r="11963"/>
            <a:stretch/>
          </p:blipFill>
          <p:spPr>
            <a:xfrm>
              <a:off x="5868425" y="1387575"/>
              <a:ext cx="3275575" cy="5470424"/>
            </a:xfrm>
            <a:prstGeom prst="rect">
              <a:avLst/>
            </a:prstGeom>
            <a:noFill/>
            <a:ln>
              <a:noFill/>
            </a:ln>
          </p:spPr>
        </p:pic>
        <p:sp>
          <p:nvSpPr>
            <p:cNvPr id="270" name="Google Shape;270;p29"/>
            <p:cNvSpPr txBox="1"/>
            <p:nvPr/>
          </p:nvSpPr>
          <p:spPr>
            <a:xfrm>
              <a:off x="728427" y="2041097"/>
              <a:ext cx="4336732" cy="4185731"/>
            </a:xfrm>
            <a:prstGeom prst="rect">
              <a:avLst/>
            </a:prstGeom>
            <a:noFill/>
            <a:ln>
              <a:noFill/>
            </a:ln>
          </p:spPr>
          <p:txBody>
            <a:bodyPr spcFirstLastPara="1" wrap="square" lIns="91425" tIns="91425" rIns="91425" bIns="91425" anchor="t" anchorCtr="0">
              <a:spAutoFit/>
            </a:bodyPr>
            <a:lstStyle/>
            <a:p>
              <a:pPr algn="ctr"/>
              <a:r>
                <a:rPr lang="en-CA" sz="2000" dirty="0">
                  <a:effectLst/>
                  <a:latin typeface="Century Gothic" panose="020B0502020202020204" pitchFamily="34" charset="0"/>
                </a:rPr>
                <a:t>Atmosphere refers to the overall emotion or feeling that a writer creates within a piece of writing. It includes the emotional tone, ambiance, and sensory details that immerse the reader into the world of the story. Atmosphere is often achieved through the story’s setting. It can vary from being tense and foreboding to light and cheerful, depending on the author's intentions and the themes of the work. </a:t>
              </a:r>
              <a:endParaRPr lang="en-CA" sz="3200" b="0" i="0" dirty="0">
                <a:solidFill>
                  <a:srgbClr val="000000"/>
                </a:solidFill>
                <a:effectLst/>
                <a:latin typeface="Inter"/>
              </a:endParaRPr>
            </a:p>
          </p:txBody>
        </p:sp>
      </p:grpSp>
      <p:sp>
        <p:nvSpPr>
          <p:cNvPr id="266" name="Google Shape;266;p29"/>
          <p:cNvSpPr/>
          <p:nvPr/>
        </p:nvSpPr>
        <p:spPr>
          <a:xfrm>
            <a:off x="0" y="307580"/>
            <a:ext cx="9144000" cy="108000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67" name="Google Shape;267;p29"/>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tx1"/>
                </a:solidFill>
                <a:latin typeface="Century Gothic"/>
                <a:ea typeface="Century Gothic"/>
                <a:cs typeface="Century Gothic"/>
                <a:sym typeface="Century Gothic"/>
              </a:rPr>
              <a:t>ATMOSPHERE</a:t>
            </a:r>
            <a:endParaRPr sz="8000" b="0" i="0" u="none" strike="noStrike" cap="none" dirty="0">
              <a:solidFill>
                <a:schemeClr val="tx1"/>
              </a:solidFill>
              <a:latin typeface="Calibri"/>
              <a:ea typeface="Calibri"/>
              <a:cs typeface="Calibri"/>
              <a:sym typeface="Calibri"/>
            </a:endParaRPr>
          </a:p>
        </p:txBody>
      </p:sp>
      <p:sp>
        <p:nvSpPr>
          <p:cNvPr id="269" name="Google Shape;269;p29"/>
          <p:cNvSpPr txBox="1"/>
          <p:nvPr/>
        </p:nvSpPr>
        <p:spPr>
          <a:xfrm>
            <a:off x="308000" y="1895188"/>
            <a:ext cx="5049900" cy="646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endParaRPr>
              <a:solidFill>
                <a:schemeClr val="dk1"/>
              </a:solidFill>
            </a:endParaRPr>
          </a:p>
          <a:p>
            <a:pPr marL="0" lvl="0" indent="0" algn="ctr" rtl="0">
              <a:spcBef>
                <a:spcPts val="0"/>
              </a:spcBef>
              <a:spcAft>
                <a:spcPts val="0"/>
              </a:spcAft>
              <a:buNone/>
            </a:pPr>
            <a:endParaRPr sz="2200">
              <a:solidFill>
                <a:schemeClr val="dk1"/>
              </a:solidFill>
              <a:latin typeface="Century Gothic"/>
              <a:ea typeface="Century Gothic"/>
              <a:cs typeface="Century Gothic"/>
              <a:sym typeface="Century Gothic"/>
            </a:endParaRPr>
          </a:p>
        </p:txBody>
      </p:sp>
      <p:sp>
        <p:nvSpPr>
          <p:cNvPr id="2" name="Google Shape;126;p17">
            <a:extLst>
              <a:ext uri="{FF2B5EF4-FFF2-40B4-BE49-F238E27FC236}">
                <a16:creationId xmlns:a16="http://schemas.microsoft.com/office/drawing/2014/main" id="{6D0B2DCC-EAAF-55BF-8BFB-7D16BE55C7D3}"/>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51737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2" name="Group 1">
            <a:extLst>
              <a:ext uri="{FF2B5EF4-FFF2-40B4-BE49-F238E27FC236}">
                <a16:creationId xmlns:a16="http://schemas.microsoft.com/office/drawing/2014/main" id="{94CEE7A3-459D-2036-11DD-8900D5F4E354}"/>
              </a:ext>
            </a:extLst>
          </p:cNvPr>
          <p:cNvGrpSpPr/>
          <p:nvPr/>
        </p:nvGrpSpPr>
        <p:grpSpPr>
          <a:xfrm>
            <a:off x="338820" y="1284270"/>
            <a:ext cx="8805180" cy="5573730"/>
            <a:chOff x="338820" y="1284270"/>
            <a:chExt cx="8805180" cy="5573730"/>
          </a:xfrm>
        </p:grpSpPr>
        <p:pic>
          <p:nvPicPr>
            <p:cNvPr id="2050" name="Picture 2" descr="person holding light bulb">
              <a:extLst>
                <a:ext uri="{FF2B5EF4-FFF2-40B4-BE49-F238E27FC236}">
                  <a16:creationId xmlns:a16="http://schemas.microsoft.com/office/drawing/2014/main" id="{BA661131-1A56-FBA3-9FA6-D795E775A0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27"/>
            <a:stretch/>
          </p:blipFill>
          <p:spPr bwMode="auto">
            <a:xfrm>
              <a:off x="5520032" y="1284270"/>
              <a:ext cx="3623968" cy="5573730"/>
            </a:xfrm>
            <a:prstGeom prst="rect">
              <a:avLst/>
            </a:prstGeom>
            <a:noFill/>
            <a:extLst>
              <a:ext uri="{909E8E84-426E-40DD-AFC4-6F175D3DCCD1}">
                <a14:hiddenFill xmlns:a14="http://schemas.microsoft.com/office/drawing/2010/main">
                  <a:solidFill>
                    <a:srgbClr val="FFFFFF"/>
                  </a:solidFill>
                </a14:hiddenFill>
              </a:ext>
            </a:extLst>
          </p:spPr>
        </p:pic>
        <p:sp>
          <p:nvSpPr>
            <p:cNvPr id="133" name="Google Shape;133;p17"/>
            <p:cNvSpPr txBox="1"/>
            <p:nvPr/>
          </p:nvSpPr>
          <p:spPr>
            <a:xfrm>
              <a:off x="338820" y="1629868"/>
              <a:ext cx="5042400"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a:solidFill>
                    <a:schemeClr val="dk1"/>
                  </a:solidFill>
                  <a:latin typeface="Century Gothic"/>
                  <a:ea typeface="Century Gothic"/>
                  <a:cs typeface="Century Gothic"/>
                  <a:sym typeface="Century Gothic"/>
                </a:rPr>
                <a:t>What do the following terms mean: </a:t>
              </a:r>
              <a:endParaRPr sz="2200" b="1" dirty="0">
                <a:latin typeface="Century Gothic"/>
                <a:ea typeface="Century Gothic"/>
                <a:cs typeface="Century Gothic"/>
                <a:sym typeface="Century Gothic"/>
              </a:endParaRPr>
            </a:p>
          </p:txBody>
        </p:sp>
      </p:grpSp>
      <p:sp>
        <p:nvSpPr>
          <p:cNvPr id="124" name="Google Shape;124;p17"/>
          <p:cNvSpPr/>
          <p:nvPr/>
        </p:nvSpPr>
        <p:spPr>
          <a:xfrm>
            <a:off x="0" y="307580"/>
            <a:ext cx="9144000" cy="1080000"/>
          </a:xfrm>
          <a:prstGeom prst="rect">
            <a:avLst/>
          </a:prstGeom>
          <a:solidFill>
            <a:srgbClr val="01A5D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25" name="Google Shape;125;p17"/>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a:solidFill>
                  <a:schemeClr val="lt1"/>
                </a:solidFill>
                <a:latin typeface="Century Gothic"/>
                <a:ea typeface="Century Gothic"/>
                <a:cs typeface="Century Gothic"/>
                <a:sym typeface="Century Gothic"/>
              </a:rPr>
              <a:t>REMINDERS</a:t>
            </a:r>
            <a:endParaRPr sz="8000" b="0" i="0" u="none" strike="noStrike" cap="none">
              <a:solidFill>
                <a:schemeClr val="dk1"/>
              </a:solidFill>
              <a:latin typeface="Calibri"/>
              <a:ea typeface="Calibri"/>
              <a:cs typeface="Calibri"/>
              <a:sym typeface="Calibri"/>
            </a:endParaRPr>
          </a:p>
        </p:txBody>
      </p:sp>
      <p:sp>
        <p:nvSpPr>
          <p:cNvPr id="126" name="Google Shape;126;p17"/>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127" name="Google Shape;127;p17"/>
          <p:cNvSpPr txBox="1"/>
          <p:nvPr/>
        </p:nvSpPr>
        <p:spPr>
          <a:xfrm>
            <a:off x="400004" y="2145579"/>
            <a:ext cx="1647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EB2C8C"/>
                </a:solidFill>
                <a:latin typeface="Century Gothic"/>
                <a:ea typeface="Century Gothic"/>
                <a:cs typeface="Century Gothic"/>
                <a:sym typeface="Century Gothic"/>
              </a:rPr>
              <a:t>Fictional: </a:t>
            </a:r>
            <a:endParaRPr sz="2400" dirty="0">
              <a:solidFill>
                <a:srgbClr val="EB2C8C"/>
              </a:solidFill>
              <a:latin typeface="Century Gothic"/>
              <a:ea typeface="Century Gothic"/>
              <a:cs typeface="Century Gothic"/>
              <a:sym typeface="Century Gothic"/>
            </a:endParaRPr>
          </a:p>
        </p:txBody>
      </p:sp>
      <p:sp>
        <p:nvSpPr>
          <p:cNvPr id="128" name="Google Shape;128;p17"/>
          <p:cNvSpPr txBox="1"/>
          <p:nvPr/>
        </p:nvSpPr>
        <p:spPr>
          <a:xfrm>
            <a:off x="410348" y="3864995"/>
            <a:ext cx="2286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EB2C8C"/>
                </a:solidFill>
                <a:latin typeface="Century Gothic"/>
                <a:ea typeface="Century Gothic"/>
                <a:cs typeface="Century Gothic"/>
                <a:sym typeface="Century Gothic"/>
              </a:rPr>
              <a:t>Narrative:</a:t>
            </a:r>
            <a:endParaRPr sz="2400" dirty="0">
              <a:solidFill>
                <a:srgbClr val="EB2C8C"/>
              </a:solidFill>
              <a:latin typeface="Century Gothic"/>
              <a:ea typeface="Century Gothic"/>
              <a:cs typeface="Century Gothic"/>
              <a:sym typeface="Century Gothic"/>
            </a:endParaRPr>
          </a:p>
        </p:txBody>
      </p:sp>
      <p:sp>
        <p:nvSpPr>
          <p:cNvPr id="129" name="Google Shape;129;p17"/>
          <p:cNvSpPr txBox="1"/>
          <p:nvPr/>
        </p:nvSpPr>
        <p:spPr>
          <a:xfrm>
            <a:off x="400069" y="5035551"/>
            <a:ext cx="1088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EB2C8C"/>
                </a:solidFill>
                <a:latin typeface="Century Gothic"/>
                <a:ea typeface="Century Gothic"/>
                <a:cs typeface="Century Gothic"/>
                <a:sym typeface="Century Gothic"/>
              </a:rPr>
              <a:t>Prose: </a:t>
            </a:r>
            <a:endParaRPr sz="2400" dirty="0">
              <a:solidFill>
                <a:srgbClr val="EB2C8C"/>
              </a:solidFill>
              <a:latin typeface="Century Gothic"/>
              <a:ea typeface="Century Gothic"/>
              <a:cs typeface="Century Gothic"/>
              <a:sym typeface="Century Gothic"/>
            </a:endParaRPr>
          </a:p>
        </p:txBody>
      </p:sp>
      <p:sp>
        <p:nvSpPr>
          <p:cNvPr id="130" name="Google Shape;130;p17"/>
          <p:cNvSpPr txBox="1"/>
          <p:nvPr/>
        </p:nvSpPr>
        <p:spPr>
          <a:xfrm>
            <a:off x="390418" y="2506362"/>
            <a:ext cx="507253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0D0D0D"/>
                </a:solidFill>
                <a:latin typeface="Century Gothic" panose="020B0502020202020204" pitchFamily="34" charset="0"/>
              </a:rPr>
              <a:t>T</a:t>
            </a:r>
            <a:r>
              <a:rPr lang="en-CA" sz="1800" b="0" i="0" dirty="0">
                <a:solidFill>
                  <a:srgbClr val="0D0D0D"/>
                </a:solidFill>
                <a:effectLst/>
                <a:latin typeface="Century Gothic" panose="020B0502020202020204" pitchFamily="34" charset="0"/>
              </a:rPr>
              <a:t>he events, characters, and settings within a story are products of the author's imagination rather than being based on real people or events.</a:t>
            </a:r>
            <a:endParaRPr sz="1800" dirty="0">
              <a:latin typeface="Century Gothic" panose="020B0502020202020204" pitchFamily="34" charset="0"/>
              <a:ea typeface="Century Gothic"/>
              <a:cs typeface="Century Gothic"/>
              <a:sym typeface="Century Gothic"/>
            </a:endParaRPr>
          </a:p>
        </p:txBody>
      </p:sp>
      <p:sp>
        <p:nvSpPr>
          <p:cNvPr id="131" name="Google Shape;131;p17"/>
          <p:cNvSpPr txBox="1"/>
          <p:nvPr/>
        </p:nvSpPr>
        <p:spPr>
          <a:xfrm>
            <a:off x="420624" y="4221444"/>
            <a:ext cx="52830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0" i="0" dirty="0">
                <a:solidFill>
                  <a:srgbClr val="1F1F1F"/>
                </a:solidFill>
                <a:effectLst/>
                <a:latin typeface="Century Gothic" panose="020B0502020202020204" pitchFamily="34" charset="0"/>
              </a:rPr>
              <a:t>Refers to a spoken or written account of connected events; a story.</a:t>
            </a:r>
            <a:endParaRPr sz="1800" dirty="0">
              <a:latin typeface="Century Gothic" panose="020B0502020202020204" pitchFamily="34" charset="0"/>
              <a:ea typeface="Century Gothic"/>
              <a:cs typeface="Century Gothic"/>
              <a:sym typeface="Century Gothic"/>
            </a:endParaRPr>
          </a:p>
        </p:txBody>
      </p:sp>
      <p:sp>
        <p:nvSpPr>
          <p:cNvPr id="132" name="Google Shape;132;p17"/>
          <p:cNvSpPr txBox="1"/>
          <p:nvPr/>
        </p:nvSpPr>
        <p:spPr>
          <a:xfrm>
            <a:off x="410349" y="5385749"/>
            <a:ext cx="51741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0D0D0D"/>
                </a:solidFill>
                <a:latin typeface="Century Gothic" panose="020B0502020202020204" pitchFamily="34" charset="0"/>
              </a:rPr>
              <a:t>R</a:t>
            </a:r>
            <a:r>
              <a:rPr lang="en-CA" sz="1800" b="0" i="0" dirty="0">
                <a:solidFill>
                  <a:srgbClr val="0D0D0D"/>
                </a:solidFill>
                <a:effectLst/>
                <a:latin typeface="Century Gothic" panose="020B0502020202020204" pitchFamily="34" charset="0"/>
              </a:rPr>
              <a:t>efers to the style of writing used in a written story, contrasting with poetry, which has a more structured and rhythmic form.</a:t>
            </a:r>
            <a:endParaRPr sz="1800" dirty="0">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8" grpId="0"/>
      <p:bldP spid="129" grpId="0"/>
      <p:bldP spid="130" grpId="0"/>
      <p:bldP spid="131" grpId="0"/>
      <p:bldP spid="1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pSp>
        <p:nvGrpSpPr>
          <p:cNvPr id="3" name="Group 2">
            <a:extLst>
              <a:ext uri="{FF2B5EF4-FFF2-40B4-BE49-F238E27FC236}">
                <a16:creationId xmlns:a16="http://schemas.microsoft.com/office/drawing/2014/main" id="{F92EC648-5677-7030-E957-BF47909BC514}"/>
              </a:ext>
            </a:extLst>
          </p:cNvPr>
          <p:cNvGrpSpPr/>
          <p:nvPr/>
        </p:nvGrpSpPr>
        <p:grpSpPr>
          <a:xfrm>
            <a:off x="731274" y="1387575"/>
            <a:ext cx="8412726" cy="5470426"/>
            <a:chOff x="731274" y="1387575"/>
            <a:chExt cx="8412726" cy="5470426"/>
          </a:xfrm>
        </p:grpSpPr>
        <p:sp>
          <p:nvSpPr>
            <p:cNvPr id="279" name="Google Shape;279;p30"/>
            <p:cNvSpPr txBox="1"/>
            <p:nvPr/>
          </p:nvSpPr>
          <p:spPr>
            <a:xfrm>
              <a:off x="731274" y="1956766"/>
              <a:ext cx="4611287" cy="4401164"/>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2000" dirty="0">
                  <a:solidFill>
                    <a:schemeClr val="dk1"/>
                  </a:solidFill>
                  <a:latin typeface="Century Gothic" panose="020B0502020202020204" pitchFamily="34" charset="0"/>
                  <a:ea typeface="Century Gothic"/>
                  <a:cs typeface="Century Gothic"/>
                  <a:sym typeface="Century Gothic"/>
                </a:rPr>
                <a:t>Similar to atmosphere, a story’s mood is the emotion that an author creates for the reader. It's the emotional response that the reader has while they engage with the plot. Mood can be somber, joyful, tense, mysterious, or any other emotional quality that colors the reader's experience of the text. It's distinct from the author's own emotions or intentions; rather, it's about how those emotions are communicated to the reader through the writing itself.</a:t>
              </a:r>
              <a:endParaRPr sz="2000" dirty="0">
                <a:solidFill>
                  <a:schemeClr val="dk1"/>
                </a:solidFill>
                <a:latin typeface="Century Gothic" panose="020B0502020202020204" pitchFamily="34" charset="0"/>
                <a:ea typeface="Century Gothic"/>
                <a:cs typeface="Century Gothic"/>
                <a:sym typeface="Century Gothic"/>
              </a:endParaRPr>
            </a:p>
          </p:txBody>
        </p:sp>
        <p:pic>
          <p:nvPicPr>
            <p:cNvPr id="280" name="Google Shape;280;p30"/>
            <p:cNvPicPr preferRelativeResize="0"/>
            <p:nvPr/>
          </p:nvPicPr>
          <p:blipFill rotWithShape="1">
            <a:blip r:embed="rId3">
              <a:alphaModFix/>
            </a:blip>
            <a:srcRect l="5393" r="12894"/>
            <a:stretch/>
          </p:blipFill>
          <p:spPr>
            <a:xfrm>
              <a:off x="5983500" y="1387575"/>
              <a:ext cx="3160500" cy="5470426"/>
            </a:xfrm>
            <a:prstGeom prst="rect">
              <a:avLst/>
            </a:prstGeom>
            <a:noFill/>
            <a:ln>
              <a:noFill/>
            </a:ln>
          </p:spPr>
        </p:pic>
      </p:grpSp>
      <p:sp>
        <p:nvSpPr>
          <p:cNvPr id="276" name="Google Shape;276;p30"/>
          <p:cNvSpPr/>
          <p:nvPr/>
        </p:nvSpPr>
        <p:spPr>
          <a:xfrm>
            <a:off x="0" y="307580"/>
            <a:ext cx="9144000" cy="1080000"/>
          </a:xfrm>
          <a:prstGeom prst="rect">
            <a:avLst/>
          </a:prstGeom>
          <a:solidFill>
            <a:srgbClr val="01A5D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77" name="Google Shape;277;p30"/>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a:solidFill>
                  <a:schemeClr val="lt1"/>
                </a:solidFill>
                <a:latin typeface="Century Gothic"/>
                <a:ea typeface="Century Gothic"/>
                <a:cs typeface="Century Gothic"/>
                <a:sym typeface="Century Gothic"/>
              </a:rPr>
              <a:t>MOOD</a:t>
            </a:r>
            <a:endParaRPr sz="8000" b="0" i="0" u="none" strike="noStrike" cap="none">
              <a:solidFill>
                <a:schemeClr val="dk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26630D95-57B7-7C68-5858-40533523B2BF}"/>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3" name="Group 2">
            <a:extLst>
              <a:ext uri="{FF2B5EF4-FFF2-40B4-BE49-F238E27FC236}">
                <a16:creationId xmlns:a16="http://schemas.microsoft.com/office/drawing/2014/main" id="{8F0D15F1-5E09-65A2-19C3-1ECDD0534BAC}"/>
              </a:ext>
            </a:extLst>
          </p:cNvPr>
          <p:cNvGrpSpPr/>
          <p:nvPr/>
        </p:nvGrpSpPr>
        <p:grpSpPr>
          <a:xfrm>
            <a:off x="515651" y="1185200"/>
            <a:ext cx="8628349" cy="5672801"/>
            <a:chOff x="515651" y="1185200"/>
            <a:chExt cx="8628349" cy="5672801"/>
          </a:xfrm>
        </p:grpSpPr>
        <p:pic>
          <p:nvPicPr>
            <p:cNvPr id="286" name="Google Shape;286;p31"/>
            <p:cNvPicPr preferRelativeResize="0"/>
            <p:nvPr/>
          </p:nvPicPr>
          <p:blipFill rotWithShape="1">
            <a:blip r:embed="rId3">
              <a:alphaModFix/>
            </a:blip>
            <a:srcRect l="8291" r="5702"/>
            <a:stretch/>
          </p:blipFill>
          <p:spPr>
            <a:xfrm>
              <a:off x="5891425" y="1185200"/>
              <a:ext cx="3252575" cy="5672801"/>
            </a:xfrm>
            <a:prstGeom prst="rect">
              <a:avLst/>
            </a:prstGeom>
            <a:noFill/>
            <a:ln>
              <a:noFill/>
            </a:ln>
          </p:spPr>
        </p:pic>
        <p:sp>
          <p:nvSpPr>
            <p:cNvPr id="290" name="Google Shape;290;p31"/>
            <p:cNvSpPr txBox="1"/>
            <p:nvPr/>
          </p:nvSpPr>
          <p:spPr>
            <a:xfrm>
              <a:off x="515651" y="1851839"/>
              <a:ext cx="4785814" cy="4431952"/>
            </a:xfrm>
            <a:prstGeom prst="rect">
              <a:avLst/>
            </a:prstGeom>
            <a:noFill/>
            <a:ln>
              <a:noFill/>
            </a:ln>
          </p:spPr>
          <p:txBody>
            <a:bodyPr spcFirstLastPara="1" wrap="square" lIns="91425" tIns="91425" rIns="91425" bIns="91425" anchor="t" anchorCtr="0">
              <a:spAutoFit/>
            </a:bodyPr>
            <a:lstStyle/>
            <a:p>
              <a:pPr algn="ctr"/>
              <a:r>
                <a:rPr lang="en-CA" sz="2300" dirty="0">
                  <a:effectLst/>
                  <a:latin typeface="Century Gothic" panose="020B0502020202020204" pitchFamily="34" charset="0"/>
                </a:rPr>
                <a:t>Tone refers to the writer's attitude towards the subject matter of the story, conveyed through the choice of words, imagery, and stylistic elements. An author’s tone can be formal, informal, playful, serious, or sarcastic, depending on how the author feels about the topic. Writers use tone as a powerful tool to engage, persuade, or provoke their audience.</a:t>
              </a:r>
              <a:endParaRPr lang="en-CA" sz="2300" b="0" i="0" dirty="0">
                <a:solidFill>
                  <a:srgbClr val="000000"/>
                </a:solidFill>
                <a:effectLst/>
                <a:latin typeface="Century Gothic" panose="020B0502020202020204" pitchFamily="34" charset="0"/>
              </a:endParaRPr>
            </a:p>
          </p:txBody>
        </p:sp>
      </p:grpSp>
      <p:sp>
        <p:nvSpPr>
          <p:cNvPr id="287" name="Google Shape;287;p31"/>
          <p:cNvSpPr/>
          <p:nvPr/>
        </p:nvSpPr>
        <p:spPr>
          <a:xfrm>
            <a:off x="0" y="307580"/>
            <a:ext cx="9144000" cy="1080000"/>
          </a:xfrm>
          <a:prstGeom prst="rect">
            <a:avLst/>
          </a:prstGeom>
          <a:solidFill>
            <a:srgbClr val="EB2C8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88" name="Google Shape;288;p31"/>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bg1"/>
                </a:solidFill>
                <a:latin typeface="Century Gothic"/>
                <a:ea typeface="Century Gothic"/>
                <a:cs typeface="Century Gothic"/>
                <a:sym typeface="Century Gothic"/>
              </a:rPr>
              <a:t>TONE</a:t>
            </a:r>
            <a:endParaRPr sz="8000" b="0" i="0" u="none" strike="noStrike" cap="none" dirty="0">
              <a:solidFill>
                <a:schemeClr val="bg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DF67A9B4-D315-E4BF-CD00-2368F3C19318}"/>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89692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3" name="Group 2">
            <a:extLst>
              <a:ext uri="{FF2B5EF4-FFF2-40B4-BE49-F238E27FC236}">
                <a16:creationId xmlns:a16="http://schemas.microsoft.com/office/drawing/2014/main" id="{935DD015-D2D9-3167-63CA-81F8423187EF}"/>
              </a:ext>
            </a:extLst>
          </p:cNvPr>
          <p:cNvGrpSpPr/>
          <p:nvPr/>
        </p:nvGrpSpPr>
        <p:grpSpPr>
          <a:xfrm>
            <a:off x="-31825" y="1387575"/>
            <a:ext cx="9175825" cy="5470424"/>
            <a:chOff x="-31825" y="1387575"/>
            <a:chExt cx="9175825" cy="5470424"/>
          </a:xfrm>
        </p:grpSpPr>
        <p:sp>
          <p:nvSpPr>
            <p:cNvPr id="299" name="Google Shape;299;p32"/>
            <p:cNvSpPr txBox="1"/>
            <p:nvPr/>
          </p:nvSpPr>
          <p:spPr>
            <a:xfrm>
              <a:off x="-31825" y="1542113"/>
              <a:ext cx="5881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dk1"/>
                  </a:solidFill>
                  <a:latin typeface="Century Gothic"/>
                  <a:ea typeface="Century Gothic"/>
                  <a:cs typeface="Century Gothic"/>
                  <a:sym typeface="Century Gothic"/>
                </a:rPr>
                <a:t>These terms can be confusing! To keep </a:t>
              </a:r>
              <a:endParaRPr sz="2100" b="1" dirty="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2100" b="1" dirty="0">
                  <a:solidFill>
                    <a:schemeClr val="dk1"/>
                  </a:solidFill>
                  <a:latin typeface="Century Gothic"/>
                  <a:ea typeface="Century Gothic"/>
                  <a:cs typeface="Century Gothic"/>
                  <a:sym typeface="Century Gothic"/>
                </a:rPr>
                <a:t>it simple, remember the following:</a:t>
              </a:r>
              <a:endParaRPr sz="2100" b="1" dirty="0">
                <a:solidFill>
                  <a:schemeClr val="dk1"/>
                </a:solidFill>
                <a:latin typeface="Century Gothic"/>
                <a:ea typeface="Century Gothic"/>
                <a:cs typeface="Century Gothic"/>
                <a:sym typeface="Century Gothic"/>
              </a:endParaRPr>
            </a:p>
          </p:txBody>
        </p:sp>
        <p:pic>
          <p:nvPicPr>
            <p:cNvPr id="303" name="Google Shape;303;p32"/>
            <p:cNvPicPr preferRelativeResize="0"/>
            <p:nvPr/>
          </p:nvPicPr>
          <p:blipFill rotWithShape="1">
            <a:blip r:embed="rId3">
              <a:alphaModFix/>
            </a:blip>
            <a:srcRect l="5346" r="9249"/>
            <a:stretch/>
          </p:blipFill>
          <p:spPr>
            <a:xfrm>
              <a:off x="6029525" y="1387575"/>
              <a:ext cx="3114475" cy="5470424"/>
            </a:xfrm>
            <a:prstGeom prst="rect">
              <a:avLst/>
            </a:prstGeom>
            <a:noFill/>
            <a:ln>
              <a:noFill/>
            </a:ln>
          </p:spPr>
        </p:pic>
      </p:grpSp>
      <p:sp>
        <p:nvSpPr>
          <p:cNvPr id="296" name="Google Shape;296;p32"/>
          <p:cNvSpPr/>
          <p:nvPr/>
        </p:nvSpPr>
        <p:spPr>
          <a:xfrm>
            <a:off x="0" y="307580"/>
            <a:ext cx="9144000" cy="108000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97" name="Google Shape;297;p32"/>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tx1"/>
                </a:solidFill>
                <a:latin typeface="Century Gothic"/>
                <a:ea typeface="Century Gothic"/>
                <a:cs typeface="Century Gothic"/>
                <a:sym typeface="Century Gothic"/>
              </a:rPr>
              <a:t>THE DIFFERENCE</a:t>
            </a:r>
            <a:endParaRPr sz="8000" b="0" i="0" u="none" strike="noStrike" cap="none" dirty="0">
              <a:solidFill>
                <a:schemeClr val="tx1"/>
              </a:solidFill>
              <a:latin typeface="Calibri"/>
              <a:ea typeface="Calibri"/>
              <a:cs typeface="Calibri"/>
              <a:sym typeface="Calibri"/>
            </a:endParaRPr>
          </a:p>
        </p:txBody>
      </p:sp>
      <p:sp>
        <p:nvSpPr>
          <p:cNvPr id="300" name="Google Shape;300;p32"/>
          <p:cNvSpPr txBox="1"/>
          <p:nvPr/>
        </p:nvSpPr>
        <p:spPr>
          <a:xfrm>
            <a:off x="343049" y="2466825"/>
            <a:ext cx="5574865"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rgbClr val="E2077A"/>
                </a:solidFill>
                <a:latin typeface="Century Gothic"/>
                <a:ea typeface="Century Gothic"/>
                <a:cs typeface="Century Gothic"/>
                <a:sym typeface="Century Gothic"/>
              </a:rPr>
              <a:t>Atmosphere:</a:t>
            </a:r>
            <a:r>
              <a:rPr lang="en-US" sz="2400" dirty="0">
                <a:solidFill>
                  <a:schemeClr val="dk1"/>
                </a:solidFill>
                <a:latin typeface="Century Gothic"/>
                <a:ea typeface="Century Gothic"/>
                <a:cs typeface="Century Gothic"/>
                <a:sym typeface="Century Gothic"/>
              </a:rPr>
              <a:t> The feeling of the story, based on setting, characters, etc.</a:t>
            </a:r>
            <a:endParaRPr sz="2400" dirty="0">
              <a:solidFill>
                <a:schemeClr val="dk1"/>
              </a:solidFill>
              <a:latin typeface="Century Gothic"/>
              <a:ea typeface="Century Gothic"/>
              <a:cs typeface="Century Gothic"/>
              <a:sym typeface="Century Gothic"/>
            </a:endParaRPr>
          </a:p>
        </p:txBody>
      </p:sp>
      <p:sp>
        <p:nvSpPr>
          <p:cNvPr id="301" name="Google Shape;301;p32"/>
          <p:cNvSpPr txBox="1"/>
          <p:nvPr/>
        </p:nvSpPr>
        <p:spPr>
          <a:xfrm>
            <a:off x="322268" y="3595722"/>
            <a:ext cx="5362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rgbClr val="E2077A"/>
                </a:solidFill>
                <a:latin typeface="Century Gothic"/>
                <a:ea typeface="Century Gothic"/>
                <a:cs typeface="Century Gothic"/>
                <a:sym typeface="Century Gothic"/>
              </a:rPr>
              <a:t>Mood:</a:t>
            </a:r>
            <a:r>
              <a:rPr lang="en-US" sz="2400" dirty="0">
                <a:solidFill>
                  <a:schemeClr val="dk1"/>
                </a:solidFill>
                <a:latin typeface="Century Gothic"/>
                <a:ea typeface="Century Gothic"/>
                <a:cs typeface="Century Gothic"/>
                <a:sym typeface="Century Gothic"/>
              </a:rPr>
              <a:t> The feeling the story creates for the reader based on imagery and description</a:t>
            </a:r>
            <a:endParaRPr sz="2400" dirty="0">
              <a:solidFill>
                <a:schemeClr val="dk1"/>
              </a:solidFill>
              <a:latin typeface="Century Gothic"/>
              <a:ea typeface="Century Gothic"/>
              <a:cs typeface="Century Gothic"/>
              <a:sym typeface="Century Gothic"/>
            </a:endParaRPr>
          </a:p>
        </p:txBody>
      </p:sp>
      <p:sp>
        <p:nvSpPr>
          <p:cNvPr id="302" name="Google Shape;302;p32"/>
          <p:cNvSpPr txBox="1"/>
          <p:nvPr/>
        </p:nvSpPr>
        <p:spPr>
          <a:xfrm>
            <a:off x="343050" y="5158025"/>
            <a:ext cx="5362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rgbClr val="E2077A"/>
                </a:solidFill>
                <a:latin typeface="Century Gothic"/>
                <a:ea typeface="Century Gothic"/>
                <a:cs typeface="Century Gothic"/>
                <a:sym typeface="Century Gothic"/>
              </a:rPr>
              <a:t>Tone: </a:t>
            </a:r>
            <a:r>
              <a:rPr lang="en-US" sz="2400" dirty="0">
                <a:solidFill>
                  <a:schemeClr val="dk1"/>
                </a:solidFill>
                <a:latin typeface="Century Gothic"/>
                <a:ea typeface="Century Gothic"/>
                <a:cs typeface="Century Gothic"/>
                <a:sym typeface="Century Gothic"/>
              </a:rPr>
              <a:t>The attitude the author has towards the subject of the story </a:t>
            </a:r>
            <a:endParaRPr sz="2400" dirty="0">
              <a:solidFill>
                <a:schemeClr val="dk1"/>
              </a:solidFill>
              <a:latin typeface="Century Gothic"/>
              <a:ea typeface="Century Gothic"/>
              <a:cs typeface="Century Gothic"/>
              <a:sym typeface="Century Gothic"/>
            </a:endParaRPr>
          </a:p>
        </p:txBody>
      </p:sp>
      <p:sp>
        <p:nvSpPr>
          <p:cNvPr id="2" name="Google Shape;126;p17">
            <a:extLst>
              <a:ext uri="{FF2B5EF4-FFF2-40B4-BE49-F238E27FC236}">
                <a16:creationId xmlns:a16="http://schemas.microsoft.com/office/drawing/2014/main" id="{CBB53808-7F60-90C4-1F5F-6F5FEAF558E8}"/>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P spid="301" grpId="0"/>
      <p:bldP spid="30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 name="Group 2">
            <a:extLst>
              <a:ext uri="{FF2B5EF4-FFF2-40B4-BE49-F238E27FC236}">
                <a16:creationId xmlns:a16="http://schemas.microsoft.com/office/drawing/2014/main" id="{4BC64C89-E4FF-7C48-5555-F9D8BD61EC9E}"/>
              </a:ext>
            </a:extLst>
          </p:cNvPr>
          <p:cNvGrpSpPr/>
          <p:nvPr/>
        </p:nvGrpSpPr>
        <p:grpSpPr>
          <a:xfrm>
            <a:off x="639040" y="1387575"/>
            <a:ext cx="8504960" cy="5475099"/>
            <a:chOff x="639040" y="1387575"/>
            <a:chExt cx="8504960" cy="5475099"/>
          </a:xfrm>
        </p:grpSpPr>
        <p:sp>
          <p:nvSpPr>
            <p:cNvPr id="312" name="Google Shape;312;p33"/>
            <p:cNvSpPr txBox="1"/>
            <p:nvPr/>
          </p:nvSpPr>
          <p:spPr>
            <a:xfrm>
              <a:off x="639040" y="1932114"/>
              <a:ext cx="4640243" cy="4185731"/>
            </a:xfrm>
            <a:prstGeom prst="rect">
              <a:avLst/>
            </a:prstGeom>
            <a:noFill/>
            <a:ln>
              <a:noFill/>
            </a:ln>
          </p:spPr>
          <p:txBody>
            <a:bodyPr spcFirstLastPara="1" wrap="square" lIns="91425" tIns="91425" rIns="91425" bIns="91425" anchor="t" anchorCtr="0">
              <a:spAutoFit/>
            </a:bodyPr>
            <a:lstStyle/>
            <a:p>
              <a:pPr algn="ctr"/>
              <a:r>
                <a:rPr lang="en-CA" sz="2000" dirty="0">
                  <a:effectLst/>
                  <a:latin typeface="Century Gothic" panose="020B0502020202020204" pitchFamily="34" charset="0"/>
                </a:rPr>
                <a:t>Foreshadowing is a device used by writers to hint at or suggest future events or outcomes in a story. </a:t>
              </a:r>
              <a:r>
                <a:rPr lang="en-US" sz="2000" dirty="0">
                  <a:solidFill>
                    <a:schemeClr val="dk1"/>
                  </a:solidFill>
                  <a:latin typeface="Century Gothic"/>
                  <a:ea typeface="Century Gothic"/>
                  <a:cs typeface="Century Gothic"/>
                  <a:sym typeface="Century Gothic"/>
                </a:rPr>
                <a:t>Foreshadowing can be subtle, like a character mentioning something that seems unimportant at the time but becomes significant later, or it can be more obvious, like a warning or a prediction. </a:t>
              </a:r>
              <a:r>
                <a:rPr lang="en-CA" sz="2000" dirty="0">
                  <a:effectLst/>
                  <a:latin typeface="Century Gothic" panose="020B0502020202020204" pitchFamily="34" charset="0"/>
                </a:rPr>
                <a:t>Its purpose is to create tension, build suspense, and enhance the reader's engagement by preparing them for what lies ahead in the story.</a:t>
              </a:r>
            </a:p>
          </p:txBody>
        </p:sp>
        <p:pic>
          <p:nvPicPr>
            <p:cNvPr id="313" name="Google Shape;313;p33"/>
            <p:cNvPicPr preferRelativeResize="0"/>
            <p:nvPr/>
          </p:nvPicPr>
          <p:blipFill rotWithShape="1">
            <a:blip r:embed="rId3">
              <a:alphaModFix/>
            </a:blip>
            <a:srcRect l="10265"/>
            <a:stretch/>
          </p:blipFill>
          <p:spPr>
            <a:xfrm>
              <a:off x="5868425" y="1387575"/>
              <a:ext cx="3275575" cy="5475099"/>
            </a:xfrm>
            <a:prstGeom prst="rect">
              <a:avLst/>
            </a:prstGeom>
            <a:noFill/>
            <a:ln>
              <a:noFill/>
            </a:ln>
          </p:spPr>
        </p:pic>
      </p:grpSp>
      <p:sp>
        <p:nvSpPr>
          <p:cNvPr id="309" name="Google Shape;309;p33"/>
          <p:cNvSpPr/>
          <p:nvPr/>
        </p:nvSpPr>
        <p:spPr>
          <a:xfrm>
            <a:off x="0" y="307580"/>
            <a:ext cx="9144000" cy="1080000"/>
          </a:xfrm>
          <a:prstGeom prst="rect">
            <a:avLst/>
          </a:prstGeom>
          <a:solidFill>
            <a:srgbClr val="01A5D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310" name="Google Shape;310;p33"/>
          <p:cNvSpPr txBox="1"/>
          <p:nvPr/>
        </p:nvSpPr>
        <p:spPr>
          <a:xfrm>
            <a:off x="215541" y="231817"/>
            <a:ext cx="8712900" cy="1231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7400" b="1">
                <a:solidFill>
                  <a:schemeClr val="lt1"/>
                </a:solidFill>
                <a:latin typeface="Century Gothic"/>
                <a:ea typeface="Century Gothic"/>
                <a:cs typeface="Century Gothic"/>
                <a:sym typeface="Century Gothic"/>
              </a:rPr>
              <a:t>FORESHADOWING</a:t>
            </a:r>
            <a:endParaRPr sz="7400" b="0" i="0" u="none" strike="noStrike" cap="none">
              <a:solidFill>
                <a:schemeClr val="dk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9FABEFDD-A1EC-968F-DD69-5E0FAF17913A}"/>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06501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 name="Group 2">
            <a:extLst>
              <a:ext uri="{FF2B5EF4-FFF2-40B4-BE49-F238E27FC236}">
                <a16:creationId xmlns:a16="http://schemas.microsoft.com/office/drawing/2014/main" id="{6A156A47-C306-CB75-8468-70508E5DF3E7}"/>
              </a:ext>
            </a:extLst>
          </p:cNvPr>
          <p:cNvGrpSpPr/>
          <p:nvPr/>
        </p:nvGrpSpPr>
        <p:grpSpPr>
          <a:xfrm>
            <a:off x="402635" y="1369100"/>
            <a:ext cx="8741365" cy="5488899"/>
            <a:chOff x="402635" y="1369100"/>
            <a:chExt cx="8741365" cy="5488899"/>
          </a:xfrm>
        </p:grpSpPr>
        <p:pic>
          <p:nvPicPr>
            <p:cNvPr id="319" name="Google Shape;319;p34"/>
            <p:cNvPicPr preferRelativeResize="0"/>
            <p:nvPr/>
          </p:nvPicPr>
          <p:blipFill rotWithShape="1">
            <a:blip r:embed="rId3">
              <a:alphaModFix/>
            </a:blip>
            <a:srcRect l="24351"/>
            <a:stretch/>
          </p:blipFill>
          <p:spPr>
            <a:xfrm>
              <a:off x="5822400" y="1369100"/>
              <a:ext cx="3321600" cy="5488899"/>
            </a:xfrm>
            <a:prstGeom prst="rect">
              <a:avLst/>
            </a:prstGeom>
            <a:noFill/>
            <a:ln>
              <a:noFill/>
            </a:ln>
          </p:spPr>
        </p:pic>
        <p:sp>
          <p:nvSpPr>
            <p:cNvPr id="323" name="Google Shape;323;p34"/>
            <p:cNvSpPr txBox="1"/>
            <p:nvPr/>
          </p:nvSpPr>
          <p:spPr>
            <a:xfrm>
              <a:off x="402635" y="2141154"/>
              <a:ext cx="4991297" cy="3785611"/>
            </a:xfrm>
            <a:prstGeom prst="rect">
              <a:avLst/>
            </a:prstGeom>
            <a:noFill/>
            <a:ln>
              <a:noFill/>
            </a:ln>
          </p:spPr>
          <p:txBody>
            <a:bodyPr spcFirstLastPara="1" wrap="square" lIns="91425" tIns="45700" rIns="91425" bIns="45700" anchor="t" anchorCtr="0">
              <a:spAutoFit/>
            </a:bodyPr>
            <a:lstStyle/>
            <a:p>
              <a:pPr algn="ctr"/>
              <a:r>
                <a:rPr lang="en-CA" sz="2000" dirty="0">
                  <a:effectLst/>
                  <a:latin typeface="Century Gothic" panose="020B0502020202020204" pitchFamily="34" charset="0"/>
                </a:rPr>
                <a:t>Theme is the central idea, message, or insight that a writer explores and conveys through their work. It often reflects on the human condition or societal issues. Themes can include a wide range of topics, such as love, loss, redemption, identity, or justice. While the plot details the events that unfold, the theme provides a deeper meaning or moral framework that resonates with readers and prompts reflection on the meaning of the story.</a:t>
              </a:r>
              <a:endParaRPr lang="en-CA" sz="3600" b="0" i="0" dirty="0">
                <a:solidFill>
                  <a:srgbClr val="000000"/>
                </a:solidFill>
                <a:effectLst/>
                <a:latin typeface="Inter"/>
              </a:endParaRPr>
            </a:p>
          </p:txBody>
        </p:sp>
      </p:grpSp>
      <p:sp>
        <p:nvSpPr>
          <p:cNvPr id="320" name="Google Shape;320;p34"/>
          <p:cNvSpPr/>
          <p:nvPr/>
        </p:nvSpPr>
        <p:spPr>
          <a:xfrm>
            <a:off x="0" y="307580"/>
            <a:ext cx="9144000" cy="1080000"/>
          </a:xfrm>
          <a:prstGeom prst="rect">
            <a:avLst/>
          </a:prstGeom>
          <a:solidFill>
            <a:srgbClr val="EB2C8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321" name="Google Shape;321;p34"/>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bg1"/>
                </a:solidFill>
                <a:latin typeface="Century Gothic"/>
                <a:ea typeface="Century Gothic"/>
                <a:cs typeface="Century Gothic"/>
                <a:sym typeface="Century Gothic"/>
              </a:rPr>
              <a:t>THEME</a:t>
            </a:r>
            <a:endParaRPr sz="8000" b="0" i="0" u="none" strike="noStrike" cap="none" dirty="0">
              <a:solidFill>
                <a:schemeClr val="bg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B5E5ED1D-9C73-AF1E-E2A9-88F6E68574A1}"/>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56524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 name="Group 2">
            <a:extLst>
              <a:ext uri="{FF2B5EF4-FFF2-40B4-BE49-F238E27FC236}">
                <a16:creationId xmlns:a16="http://schemas.microsoft.com/office/drawing/2014/main" id="{5F1F7FEE-1F78-EDBF-E544-994046A22A30}"/>
              </a:ext>
            </a:extLst>
          </p:cNvPr>
          <p:cNvGrpSpPr/>
          <p:nvPr/>
        </p:nvGrpSpPr>
        <p:grpSpPr>
          <a:xfrm>
            <a:off x="697626" y="1387575"/>
            <a:ext cx="8446373" cy="5470426"/>
            <a:chOff x="697626" y="1387575"/>
            <a:chExt cx="8446373" cy="5470426"/>
          </a:xfrm>
        </p:grpSpPr>
        <p:pic>
          <p:nvPicPr>
            <p:cNvPr id="329" name="Google Shape;329;p35"/>
            <p:cNvPicPr preferRelativeResize="0"/>
            <p:nvPr/>
          </p:nvPicPr>
          <p:blipFill rotWithShape="1">
            <a:blip r:embed="rId3">
              <a:alphaModFix/>
            </a:blip>
            <a:srcRect l="6609" r="2728"/>
            <a:stretch/>
          </p:blipFill>
          <p:spPr>
            <a:xfrm>
              <a:off x="5821500" y="1387575"/>
              <a:ext cx="3322499" cy="5470426"/>
            </a:xfrm>
            <a:prstGeom prst="rect">
              <a:avLst/>
            </a:prstGeom>
            <a:noFill/>
            <a:ln>
              <a:noFill/>
            </a:ln>
          </p:spPr>
        </p:pic>
        <p:sp>
          <p:nvSpPr>
            <p:cNvPr id="333" name="Google Shape;333;p35"/>
            <p:cNvSpPr txBox="1"/>
            <p:nvPr/>
          </p:nvSpPr>
          <p:spPr>
            <a:xfrm>
              <a:off x="697626" y="1884825"/>
              <a:ext cx="4367534" cy="4493497"/>
            </a:xfrm>
            <a:prstGeom prst="rect">
              <a:avLst/>
            </a:prstGeom>
            <a:noFill/>
            <a:ln>
              <a:noFill/>
            </a:ln>
          </p:spPr>
          <p:txBody>
            <a:bodyPr spcFirstLastPara="1" wrap="square" lIns="91425" tIns="45700" rIns="91425" bIns="45700" anchor="t" anchorCtr="0">
              <a:spAutoFit/>
            </a:bodyPr>
            <a:lstStyle/>
            <a:p>
              <a:pPr algn="ctr"/>
              <a:r>
                <a:rPr lang="en-CA" sz="2200" dirty="0">
                  <a:effectLst/>
                  <a:latin typeface="Century Gothic" panose="020B0502020202020204" pitchFamily="34" charset="0"/>
                </a:rPr>
                <a:t>Symbolism occurs when an author uses symbols—objects, characters, settings, or actions—to represent abstract ideas or concepts in a story. For example, a rose could represent love or beauty, while a dark storm could symbolize danger or conflict. Symbolism helps to convey complex ideas and themes in a way that is engaging and meaningful for readers.</a:t>
              </a:r>
              <a:endParaRPr lang="en-CA" sz="3200" b="0" i="0" dirty="0">
                <a:solidFill>
                  <a:srgbClr val="000000"/>
                </a:solidFill>
                <a:effectLst/>
                <a:latin typeface="Inter"/>
              </a:endParaRPr>
            </a:p>
          </p:txBody>
        </p:sp>
      </p:grpSp>
      <p:sp>
        <p:nvSpPr>
          <p:cNvPr id="330" name="Google Shape;330;p35"/>
          <p:cNvSpPr/>
          <p:nvPr/>
        </p:nvSpPr>
        <p:spPr>
          <a:xfrm>
            <a:off x="0" y="307580"/>
            <a:ext cx="9144000" cy="108000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331" name="Google Shape;331;p35"/>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tx1"/>
                </a:solidFill>
                <a:latin typeface="Century Gothic"/>
                <a:ea typeface="Century Gothic"/>
                <a:cs typeface="Century Gothic"/>
                <a:sym typeface="Century Gothic"/>
              </a:rPr>
              <a:t>SYMBOLISM</a:t>
            </a:r>
            <a:endParaRPr sz="8000" b="0" i="0" u="none" strike="noStrike" cap="none" dirty="0">
              <a:solidFill>
                <a:schemeClr val="tx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626BDF68-FB4B-CC54-967A-851592663FC0}"/>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6878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pSp>
        <p:nvGrpSpPr>
          <p:cNvPr id="4" name="Group 3">
            <a:extLst>
              <a:ext uri="{FF2B5EF4-FFF2-40B4-BE49-F238E27FC236}">
                <a16:creationId xmlns:a16="http://schemas.microsoft.com/office/drawing/2014/main" id="{60AFF09A-6A2B-62CB-4A9E-7C56FDB5A7B2}"/>
              </a:ext>
            </a:extLst>
          </p:cNvPr>
          <p:cNvGrpSpPr/>
          <p:nvPr/>
        </p:nvGrpSpPr>
        <p:grpSpPr>
          <a:xfrm>
            <a:off x="81494" y="1251650"/>
            <a:ext cx="9062505" cy="5606349"/>
            <a:chOff x="81494" y="1251650"/>
            <a:chExt cx="9062505" cy="5606349"/>
          </a:xfrm>
        </p:grpSpPr>
        <p:pic>
          <p:nvPicPr>
            <p:cNvPr id="339" name="Google Shape;339;p36"/>
            <p:cNvPicPr preferRelativeResize="0"/>
            <p:nvPr/>
          </p:nvPicPr>
          <p:blipFill rotWithShape="1">
            <a:blip r:embed="rId3">
              <a:alphaModFix/>
            </a:blip>
            <a:srcRect l="5371" r="5991"/>
            <a:stretch/>
          </p:blipFill>
          <p:spPr>
            <a:xfrm>
              <a:off x="5853100" y="1251650"/>
              <a:ext cx="3290899" cy="5606349"/>
            </a:xfrm>
            <a:prstGeom prst="rect">
              <a:avLst/>
            </a:prstGeom>
            <a:noFill/>
            <a:ln>
              <a:noFill/>
            </a:ln>
          </p:spPr>
        </p:pic>
        <p:sp>
          <p:nvSpPr>
            <p:cNvPr id="3" name="Google Shape;151;p19">
              <a:extLst>
                <a:ext uri="{FF2B5EF4-FFF2-40B4-BE49-F238E27FC236}">
                  <a16:creationId xmlns:a16="http://schemas.microsoft.com/office/drawing/2014/main" id="{8409CAE4-B51E-A0D0-4D8B-E882D27839DB}"/>
                </a:ext>
              </a:extLst>
            </p:cNvPr>
            <p:cNvSpPr txBox="1"/>
            <p:nvPr/>
          </p:nvSpPr>
          <p:spPr>
            <a:xfrm>
              <a:off x="81494" y="1801599"/>
              <a:ext cx="5424755"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dirty="0">
                  <a:solidFill>
                    <a:srgbClr val="E2077A"/>
                  </a:solidFill>
                  <a:latin typeface="Century Gothic"/>
                  <a:ea typeface="Century Gothic"/>
                  <a:cs typeface="Century Gothic"/>
                  <a:sym typeface="Century Gothic"/>
                </a:rPr>
                <a:t>Situational Irony</a:t>
              </a:r>
            </a:p>
          </p:txBody>
        </p:sp>
      </p:grpSp>
      <p:sp>
        <p:nvSpPr>
          <p:cNvPr id="340" name="Google Shape;340;p36"/>
          <p:cNvSpPr/>
          <p:nvPr/>
        </p:nvSpPr>
        <p:spPr>
          <a:xfrm>
            <a:off x="0" y="307580"/>
            <a:ext cx="9144000" cy="1080000"/>
          </a:xfrm>
          <a:prstGeom prst="rect">
            <a:avLst/>
          </a:prstGeom>
          <a:solidFill>
            <a:srgbClr val="01A5D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341" name="Google Shape;341;p36"/>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a:solidFill>
                  <a:schemeClr val="lt1"/>
                </a:solidFill>
                <a:latin typeface="Century Gothic"/>
                <a:ea typeface="Century Gothic"/>
                <a:cs typeface="Century Gothic"/>
                <a:sym typeface="Century Gothic"/>
              </a:rPr>
              <a:t>IRONY</a:t>
            </a:r>
            <a:endParaRPr sz="8000" b="0" i="0" u="none" strike="noStrike" cap="none">
              <a:solidFill>
                <a:schemeClr val="dk1"/>
              </a:solidFill>
              <a:latin typeface="Calibri"/>
              <a:ea typeface="Calibri"/>
              <a:cs typeface="Calibri"/>
              <a:sym typeface="Calibri"/>
            </a:endParaRPr>
          </a:p>
        </p:txBody>
      </p:sp>
      <p:sp>
        <p:nvSpPr>
          <p:cNvPr id="343" name="Google Shape;343;p36"/>
          <p:cNvSpPr txBox="1"/>
          <p:nvPr/>
        </p:nvSpPr>
        <p:spPr>
          <a:xfrm>
            <a:off x="407124" y="2543900"/>
            <a:ext cx="4750386" cy="1323399"/>
          </a:xfrm>
          <a:prstGeom prst="rect">
            <a:avLst/>
          </a:prstGeom>
          <a:noFill/>
          <a:ln>
            <a:noFill/>
          </a:ln>
        </p:spPr>
        <p:txBody>
          <a:bodyPr spcFirstLastPara="1" wrap="square" lIns="91425" tIns="45700" rIns="91425" bIns="45700" anchor="t" anchorCtr="0">
            <a:spAutoFit/>
          </a:bodyPr>
          <a:lstStyle/>
          <a:p>
            <a:pPr algn="ctr"/>
            <a:r>
              <a:rPr lang="en-CA" sz="2000" dirty="0">
                <a:effectLst/>
                <a:latin typeface="Century Gothic" panose="020B0502020202020204" pitchFamily="34" charset="0"/>
              </a:rPr>
              <a:t>Situational irony occurs when the outcome of a situation is significantly different or opposing from what the reader was led to expect.</a:t>
            </a:r>
            <a:endParaRPr lang="en-CA" sz="2000" b="0" i="0" dirty="0">
              <a:solidFill>
                <a:srgbClr val="000000"/>
              </a:solidFill>
              <a:effectLst/>
              <a:latin typeface="Century Gothic" panose="020B0502020202020204" pitchFamily="34" charset="0"/>
            </a:endParaRPr>
          </a:p>
        </p:txBody>
      </p:sp>
      <p:sp>
        <p:nvSpPr>
          <p:cNvPr id="344" name="Google Shape;344;p36"/>
          <p:cNvSpPr txBox="1"/>
          <p:nvPr/>
        </p:nvSpPr>
        <p:spPr>
          <a:xfrm>
            <a:off x="726877" y="4272158"/>
            <a:ext cx="4017915" cy="1546537"/>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None/>
            </a:pPr>
            <a:r>
              <a:rPr lang="en-CA" sz="2100" b="1" i="0" dirty="0">
                <a:solidFill>
                  <a:srgbClr val="0D0D0D"/>
                </a:solidFill>
                <a:effectLst/>
                <a:latin typeface="Century Gothic" panose="020B0502020202020204" pitchFamily="34" charset="0"/>
              </a:rPr>
              <a:t>For example</a:t>
            </a:r>
            <a:r>
              <a:rPr lang="en-CA" sz="2100" b="0" i="0" dirty="0">
                <a:solidFill>
                  <a:srgbClr val="0D0D0D"/>
                </a:solidFill>
                <a:effectLst/>
                <a:latin typeface="Century Gothic" panose="020B0502020202020204" pitchFamily="34" charset="0"/>
              </a:rPr>
              <a:t>, a thief's car getting stolen while they're in the act of robbing someone else would be an illustration of situational irony.</a:t>
            </a:r>
            <a:endParaRPr sz="2100" dirty="0">
              <a:solidFill>
                <a:schemeClr val="dk1"/>
              </a:solidFill>
              <a:latin typeface="Century Gothic" panose="020B0502020202020204" pitchFamily="34" charset="0"/>
              <a:ea typeface="Century Gothic"/>
              <a:cs typeface="Century Gothic"/>
              <a:sym typeface="Century Gothic"/>
            </a:endParaRPr>
          </a:p>
        </p:txBody>
      </p:sp>
      <p:sp>
        <p:nvSpPr>
          <p:cNvPr id="2" name="Google Shape;126;p17">
            <a:extLst>
              <a:ext uri="{FF2B5EF4-FFF2-40B4-BE49-F238E27FC236}">
                <a16:creationId xmlns:a16="http://schemas.microsoft.com/office/drawing/2014/main" id="{7E21A4C0-80D9-D227-438F-EDA8D557B65F}"/>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p:bldP spid="3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5" name="Group 4">
            <a:extLst>
              <a:ext uri="{FF2B5EF4-FFF2-40B4-BE49-F238E27FC236}">
                <a16:creationId xmlns:a16="http://schemas.microsoft.com/office/drawing/2014/main" id="{1E212FC1-A926-0ED9-34BA-6BC5FA78CC0B}"/>
              </a:ext>
            </a:extLst>
          </p:cNvPr>
          <p:cNvGrpSpPr/>
          <p:nvPr/>
        </p:nvGrpSpPr>
        <p:grpSpPr>
          <a:xfrm>
            <a:off x="81494" y="1348482"/>
            <a:ext cx="9062505" cy="5509517"/>
            <a:chOff x="81494" y="1348482"/>
            <a:chExt cx="9062505" cy="5509517"/>
          </a:xfrm>
        </p:grpSpPr>
        <p:pic>
          <p:nvPicPr>
            <p:cNvPr id="8194" name="Picture 2" descr="Free Thunderstorm Wallpaper photo and picture">
              <a:extLst>
                <a:ext uri="{FF2B5EF4-FFF2-40B4-BE49-F238E27FC236}">
                  <a16:creationId xmlns:a16="http://schemas.microsoft.com/office/drawing/2014/main" id="{203BB32B-B086-0DCD-EEE6-78E579B3F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078" r="3736"/>
            <a:stretch/>
          </p:blipFill>
          <p:spPr bwMode="auto">
            <a:xfrm>
              <a:off x="5712430" y="1348482"/>
              <a:ext cx="3431569" cy="550951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51;p19">
              <a:extLst>
                <a:ext uri="{FF2B5EF4-FFF2-40B4-BE49-F238E27FC236}">
                  <a16:creationId xmlns:a16="http://schemas.microsoft.com/office/drawing/2014/main" id="{E7097584-00D9-90F2-DE07-2319A06F5D4C}"/>
                </a:ext>
              </a:extLst>
            </p:cNvPr>
            <p:cNvSpPr txBox="1"/>
            <p:nvPr/>
          </p:nvSpPr>
          <p:spPr>
            <a:xfrm>
              <a:off x="81494" y="1749645"/>
              <a:ext cx="5424755"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dirty="0">
                  <a:solidFill>
                    <a:srgbClr val="E2077A"/>
                  </a:solidFill>
                  <a:latin typeface="Century Gothic"/>
                  <a:ea typeface="Century Gothic"/>
                  <a:cs typeface="Century Gothic"/>
                  <a:sym typeface="Century Gothic"/>
                </a:rPr>
                <a:t>Verbal Irony</a:t>
              </a:r>
            </a:p>
          </p:txBody>
        </p:sp>
      </p:grpSp>
      <p:sp>
        <p:nvSpPr>
          <p:cNvPr id="351" name="Google Shape;351;p37"/>
          <p:cNvSpPr/>
          <p:nvPr/>
        </p:nvSpPr>
        <p:spPr>
          <a:xfrm>
            <a:off x="0" y="307580"/>
            <a:ext cx="9144000" cy="1080000"/>
          </a:xfrm>
          <a:prstGeom prst="rect">
            <a:avLst/>
          </a:prstGeom>
          <a:solidFill>
            <a:srgbClr val="EB2C8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352" name="Google Shape;352;p37"/>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bg1"/>
                </a:solidFill>
                <a:latin typeface="Century Gothic"/>
                <a:ea typeface="Century Gothic"/>
                <a:cs typeface="Century Gothic"/>
                <a:sym typeface="Century Gothic"/>
              </a:rPr>
              <a:t>IRONY</a:t>
            </a:r>
            <a:endParaRPr sz="8000" b="0" i="0" u="none" strike="noStrike" cap="none" dirty="0">
              <a:solidFill>
                <a:schemeClr val="bg1"/>
              </a:solidFill>
              <a:latin typeface="Calibri"/>
              <a:ea typeface="Calibri"/>
              <a:cs typeface="Calibri"/>
              <a:sym typeface="Calibri"/>
            </a:endParaRPr>
          </a:p>
        </p:txBody>
      </p:sp>
      <p:sp>
        <p:nvSpPr>
          <p:cNvPr id="354" name="Google Shape;354;p37"/>
          <p:cNvSpPr txBox="1"/>
          <p:nvPr/>
        </p:nvSpPr>
        <p:spPr>
          <a:xfrm>
            <a:off x="219425" y="2379764"/>
            <a:ext cx="5338659" cy="1323399"/>
          </a:xfrm>
          <a:prstGeom prst="rect">
            <a:avLst/>
          </a:prstGeom>
          <a:noFill/>
          <a:ln>
            <a:noFill/>
          </a:ln>
        </p:spPr>
        <p:txBody>
          <a:bodyPr spcFirstLastPara="1" wrap="square" lIns="91425" tIns="45700" rIns="91425" bIns="45700" anchor="t" anchorCtr="0">
            <a:spAutoFit/>
          </a:bodyPr>
          <a:lstStyle/>
          <a:p>
            <a:pPr algn="ctr"/>
            <a:r>
              <a:rPr lang="en-CA" sz="2000" dirty="0">
                <a:effectLst/>
                <a:latin typeface="Century Gothic" panose="020B0502020202020204" pitchFamily="34" charset="0"/>
              </a:rPr>
              <a:t>Verbal irony arises when a speaker says something that contrasts with or contradicts their true meaning, often for emphasis, humor, or to convey sarcasm. </a:t>
            </a:r>
          </a:p>
        </p:txBody>
      </p:sp>
      <p:sp>
        <p:nvSpPr>
          <p:cNvPr id="2" name="Google Shape;126;p17">
            <a:extLst>
              <a:ext uri="{FF2B5EF4-FFF2-40B4-BE49-F238E27FC236}">
                <a16:creationId xmlns:a16="http://schemas.microsoft.com/office/drawing/2014/main" id="{2B12E410-C99D-DCCA-CCEF-B0F345E3F8F8}"/>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4" name="Google Shape;354;p37">
            <a:extLst>
              <a:ext uri="{FF2B5EF4-FFF2-40B4-BE49-F238E27FC236}">
                <a16:creationId xmlns:a16="http://schemas.microsoft.com/office/drawing/2014/main" id="{F6596A3D-9F5F-6F90-7E85-B08B375302C9}"/>
              </a:ext>
            </a:extLst>
          </p:cNvPr>
          <p:cNvSpPr txBox="1"/>
          <p:nvPr/>
        </p:nvSpPr>
        <p:spPr>
          <a:xfrm>
            <a:off x="649462" y="4205566"/>
            <a:ext cx="4446520" cy="1323399"/>
          </a:xfrm>
          <a:prstGeom prst="rect">
            <a:avLst/>
          </a:prstGeom>
          <a:noFill/>
          <a:ln>
            <a:noFill/>
          </a:ln>
        </p:spPr>
        <p:txBody>
          <a:bodyPr spcFirstLastPara="1" wrap="square" lIns="91425" tIns="45700" rIns="91425" bIns="45700" anchor="t" anchorCtr="0">
            <a:spAutoFit/>
          </a:bodyPr>
          <a:lstStyle/>
          <a:p>
            <a:pPr algn="ctr"/>
            <a:r>
              <a:rPr lang="en-CA" sz="2000" b="1" dirty="0">
                <a:effectLst/>
                <a:latin typeface="Century Gothic" panose="020B0502020202020204" pitchFamily="34" charset="0"/>
              </a:rPr>
              <a:t>For example</a:t>
            </a:r>
            <a:r>
              <a:rPr lang="en-CA" sz="2000" dirty="0">
                <a:effectLst/>
                <a:latin typeface="Century Gothic" panose="020B0502020202020204" pitchFamily="34" charset="0"/>
              </a:rPr>
              <a:t>, if someone says, "What a beautiful day!" during a thunderstorm, that would be an example of verbal irony.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6" name="Group 5">
            <a:extLst>
              <a:ext uri="{FF2B5EF4-FFF2-40B4-BE49-F238E27FC236}">
                <a16:creationId xmlns:a16="http://schemas.microsoft.com/office/drawing/2014/main" id="{B097532A-170B-5DEC-118C-768CEB69992B}"/>
              </a:ext>
            </a:extLst>
          </p:cNvPr>
          <p:cNvGrpSpPr/>
          <p:nvPr/>
        </p:nvGrpSpPr>
        <p:grpSpPr>
          <a:xfrm>
            <a:off x="0" y="1173675"/>
            <a:ext cx="9143999" cy="5684324"/>
            <a:chOff x="0" y="1173675"/>
            <a:chExt cx="9143999" cy="5684324"/>
          </a:xfrm>
        </p:grpSpPr>
        <p:pic>
          <p:nvPicPr>
            <p:cNvPr id="361" name="Google Shape;361;p38"/>
            <p:cNvPicPr preferRelativeResize="0"/>
            <p:nvPr/>
          </p:nvPicPr>
          <p:blipFill rotWithShape="1">
            <a:blip r:embed="rId3">
              <a:alphaModFix/>
            </a:blip>
            <a:srcRect l="5213" t="9354"/>
            <a:stretch/>
          </p:blipFill>
          <p:spPr>
            <a:xfrm>
              <a:off x="5681609" y="1173675"/>
              <a:ext cx="3462390" cy="5684324"/>
            </a:xfrm>
            <a:prstGeom prst="rect">
              <a:avLst/>
            </a:prstGeom>
            <a:noFill/>
            <a:ln>
              <a:noFill/>
            </a:ln>
          </p:spPr>
        </p:pic>
        <p:sp>
          <p:nvSpPr>
            <p:cNvPr id="4" name="Google Shape;151;p19">
              <a:extLst>
                <a:ext uri="{FF2B5EF4-FFF2-40B4-BE49-F238E27FC236}">
                  <a16:creationId xmlns:a16="http://schemas.microsoft.com/office/drawing/2014/main" id="{B6252429-D9C3-4153-91F9-E54D35A16821}"/>
                </a:ext>
              </a:extLst>
            </p:cNvPr>
            <p:cNvSpPr txBox="1"/>
            <p:nvPr/>
          </p:nvSpPr>
          <p:spPr>
            <a:xfrm>
              <a:off x="0" y="1832772"/>
              <a:ext cx="5424755"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1" dirty="0">
                  <a:solidFill>
                    <a:srgbClr val="E2077A"/>
                  </a:solidFill>
                  <a:latin typeface="Century Gothic"/>
                  <a:ea typeface="Century Gothic"/>
                  <a:cs typeface="Century Gothic"/>
                  <a:sym typeface="Century Gothic"/>
                </a:rPr>
                <a:t>Dramatic Irony</a:t>
              </a:r>
            </a:p>
          </p:txBody>
        </p:sp>
      </p:grpSp>
      <p:sp>
        <p:nvSpPr>
          <p:cNvPr id="362" name="Google Shape;362;p38"/>
          <p:cNvSpPr/>
          <p:nvPr/>
        </p:nvSpPr>
        <p:spPr>
          <a:xfrm>
            <a:off x="0" y="307580"/>
            <a:ext cx="9144000" cy="108000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363" name="Google Shape;363;p38"/>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tx1"/>
                </a:solidFill>
                <a:latin typeface="Century Gothic"/>
                <a:ea typeface="Century Gothic"/>
                <a:cs typeface="Century Gothic"/>
                <a:sym typeface="Century Gothic"/>
              </a:rPr>
              <a:t>IRONY</a:t>
            </a:r>
            <a:endParaRPr sz="8000" b="0" i="0" u="none" strike="noStrike" cap="none" dirty="0">
              <a:solidFill>
                <a:schemeClr val="tx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B23D8F6D-791B-CA28-6E26-1C8827B310EC}"/>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3" name="Google Shape;354;p37">
            <a:extLst>
              <a:ext uri="{FF2B5EF4-FFF2-40B4-BE49-F238E27FC236}">
                <a16:creationId xmlns:a16="http://schemas.microsoft.com/office/drawing/2014/main" id="{69EDD1C8-37A7-63F7-064E-F62E349E2A3A}"/>
              </a:ext>
            </a:extLst>
          </p:cNvPr>
          <p:cNvSpPr txBox="1"/>
          <p:nvPr/>
        </p:nvSpPr>
        <p:spPr>
          <a:xfrm>
            <a:off x="373771" y="2409302"/>
            <a:ext cx="4855775" cy="1631175"/>
          </a:xfrm>
          <a:prstGeom prst="rect">
            <a:avLst/>
          </a:prstGeom>
          <a:noFill/>
          <a:ln>
            <a:noFill/>
          </a:ln>
        </p:spPr>
        <p:txBody>
          <a:bodyPr spcFirstLastPara="1" wrap="square" lIns="91425" tIns="45700" rIns="91425" bIns="45700" anchor="t" anchorCtr="0">
            <a:spAutoFit/>
          </a:bodyPr>
          <a:lstStyle/>
          <a:p>
            <a:pPr algn="ctr"/>
            <a:r>
              <a:rPr lang="en-CA" sz="2000" b="0" i="0" dirty="0">
                <a:solidFill>
                  <a:srgbClr val="000000"/>
                </a:solidFill>
                <a:effectLst/>
                <a:latin typeface="Century Gothic" panose="020B0502020202020204" pitchFamily="34" charset="0"/>
              </a:rPr>
              <a:t>Dramatic irony occurs when the audience or reader is aware of crucial information that characters in the story are not, leading to tension or suspense as the plot unfolds. </a:t>
            </a:r>
            <a:endParaRPr lang="en-CA" sz="2800" b="0" i="0" dirty="0">
              <a:solidFill>
                <a:srgbClr val="000000"/>
              </a:solidFill>
              <a:effectLst/>
              <a:latin typeface="Söhne"/>
            </a:endParaRPr>
          </a:p>
        </p:txBody>
      </p:sp>
      <p:sp>
        <p:nvSpPr>
          <p:cNvPr id="5" name="Google Shape;354;p37">
            <a:extLst>
              <a:ext uri="{FF2B5EF4-FFF2-40B4-BE49-F238E27FC236}">
                <a16:creationId xmlns:a16="http://schemas.microsoft.com/office/drawing/2014/main" id="{C33FBBF1-0AC9-44BB-3306-3356E588C50E}"/>
              </a:ext>
            </a:extLst>
          </p:cNvPr>
          <p:cNvSpPr txBox="1"/>
          <p:nvPr/>
        </p:nvSpPr>
        <p:spPr>
          <a:xfrm>
            <a:off x="659736" y="4411050"/>
            <a:ext cx="4230763" cy="1631175"/>
          </a:xfrm>
          <a:prstGeom prst="rect">
            <a:avLst/>
          </a:prstGeom>
          <a:noFill/>
          <a:ln>
            <a:noFill/>
          </a:ln>
        </p:spPr>
        <p:txBody>
          <a:bodyPr spcFirstLastPara="1" wrap="square" lIns="91425" tIns="45700" rIns="91425" bIns="45700" anchor="t" anchorCtr="0">
            <a:spAutoFit/>
          </a:bodyPr>
          <a:lstStyle/>
          <a:p>
            <a:pPr algn="ctr"/>
            <a:r>
              <a:rPr lang="en-CA" sz="2000" b="1" i="0" dirty="0">
                <a:solidFill>
                  <a:srgbClr val="000000"/>
                </a:solidFill>
                <a:effectLst/>
                <a:latin typeface="Century Gothic" panose="020B0502020202020204" pitchFamily="34" charset="0"/>
              </a:rPr>
              <a:t>For example</a:t>
            </a:r>
            <a:r>
              <a:rPr lang="en-CA" sz="2000" b="0" i="0" dirty="0">
                <a:solidFill>
                  <a:srgbClr val="000000"/>
                </a:solidFill>
                <a:effectLst/>
                <a:latin typeface="Century Gothic" panose="020B0502020202020204" pitchFamily="34" charset="0"/>
              </a:rPr>
              <a:t>, a story where the reader knows a character's true identity while the other characters remain unaware would be dramatic irony.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Google Shape;216;p25"/>
          <p:cNvSpPr/>
          <p:nvPr/>
        </p:nvSpPr>
        <p:spPr>
          <a:xfrm>
            <a:off x="0" y="307580"/>
            <a:ext cx="9144000" cy="1080000"/>
          </a:xfrm>
          <a:prstGeom prst="rect">
            <a:avLst/>
          </a:prstGeom>
          <a:solidFill>
            <a:srgbClr val="E2077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17" name="Google Shape;217;p25"/>
          <p:cNvSpPr txBox="1"/>
          <p:nvPr/>
        </p:nvSpPr>
        <p:spPr>
          <a:xfrm>
            <a:off x="215541" y="236921"/>
            <a:ext cx="8712900" cy="12464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7500" b="1" dirty="0">
                <a:solidFill>
                  <a:schemeClr val="lt1"/>
                </a:solidFill>
                <a:latin typeface="Century Gothic"/>
                <a:ea typeface="Century Gothic"/>
                <a:cs typeface="Century Gothic"/>
                <a:sym typeface="Century Gothic"/>
              </a:rPr>
              <a:t>SETTING</a:t>
            </a:r>
            <a:endParaRPr sz="7500" b="0" i="0" u="none" strike="noStrike" cap="none" dirty="0">
              <a:solidFill>
                <a:schemeClr val="dk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F7E97A06-C8EF-BB81-B466-D00C46176D2D}"/>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grpSp>
        <p:nvGrpSpPr>
          <p:cNvPr id="4" name="Group 3">
            <a:extLst>
              <a:ext uri="{FF2B5EF4-FFF2-40B4-BE49-F238E27FC236}">
                <a16:creationId xmlns:a16="http://schemas.microsoft.com/office/drawing/2014/main" id="{64829D94-EE43-6F34-1A07-F3C0C5D9A96A}"/>
              </a:ext>
            </a:extLst>
          </p:cNvPr>
          <p:cNvGrpSpPr/>
          <p:nvPr/>
        </p:nvGrpSpPr>
        <p:grpSpPr>
          <a:xfrm>
            <a:off x="502491" y="1387575"/>
            <a:ext cx="8641508" cy="5470424"/>
            <a:chOff x="502491" y="1387575"/>
            <a:chExt cx="8641508" cy="5470424"/>
          </a:xfrm>
        </p:grpSpPr>
        <p:sp>
          <p:nvSpPr>
            <p:cNvPr id="5" name="Google Shape;208;p24">
              <a:extLst>
                <a:ext uri="{FF2B5EF4-FFF2-40B4-BE49-F238E27FC236}">
                  <a16:creationId xmlns:a16="http://schemas.microsoft.com/office/drawing/2014/main" id="{1DA56114-FAE3-FD7B-E801-F0B545EA8B0A}"/>
                </a:ext>
              </a:extLst>
            </p:cNvPr>
            <p:cNvSpPr txBox="1"/>
            <p:nvPr/>
          </p:nvSpPr>
          <p:spPr>
            <a:xfrm>
              <a:off x="502491" y="2318063"/>
              <a:ext cx="5049900" cy="3508612"/>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2200" dirty="0">
                  <a:solidFill>
                    <a:schemeClr val="dk1"/>
                  </a:solidFill>
                  <a:latin typeface="Century Gothic"/>
                  <a:ea typeface="Century Gothic"/>
                  <a:cs typeface="Century Gothic"/>
                  <a:sym typeface="Century Gothic"/>
                </a:rPr>
                <a:t>In a short story, the setting refers to the </a:t>
              </a:r>
              <a:r>
                <a:rPr lang="en-US" sz="2200" b="1" dirty="0">
                  <a:solidFill>
                    <a:schemeClr val="dk1"/>
                  </a:solidFill>
                  <a:latin typeface="Century Gothic"/>
                  <a:ea typeface="Century Gothic"/>
                  <a:cs typeface="Century Gothic"/>
                  <a:sym typeface="Century Gothic"/>
                </a:rPr>
                <a:t>time</a:t>
              </a:r>
              <a:r>
                <a:rPr lang="en-US" sz="2200" dirty="0">
                  <a:solidFill>
                    <a:schemeClr val="dk1"/>
                  </a:solidFill>
                  <a:latin typeface="Century Gothic"/>
                  <a:ea typeface="Century Gothic"/>
                  <a:cs typeface="Century Gothic"/>
                  <a:sym typeface="Century Gothic"/>
                </a:rPr>
                <a:t> and </a:t>
              </a:r>
              <a:r>
                <a:rPr lang="en-US" sz="2200" b="1" dirty="0">
                  <a:solidFill>
                    <a:schemeClr val="dk1"/>
                  </a:solidFill>
                  <a:latin typeface="Century Gothic"/>
                  <a:ea typeface="Century Gothic"/>
                  <a:cs typeface="Century Gothic"/>
                  <a:sym typeface="Century Gothic"/>
                </a:rPr>
                <a:t>place</a:t>
              </a:r>
              <a:r>
                <a:rPr lang="en-US" sz="2200" dirty="0">
                  <a:solidFill>
                    <a:schemeClr val="dk1"/>
                  </a:solidFill>
                  <a:latin typeface="Century Gothic"/>
                  <a:ea typeface="Century Gothic"/>
                  <a:cs typeface="Century Gothic"/>
                  <a:sym typeface="Century Gothic"/>
                </a:rPr>
                <a:t> in which the story takes place. It includes the physical location, such as a city, town, or specific building, as well as the time period, which could be past, present, or future. The setting can also include </a:t>
              </a:r>
              <a:r>
                <a:rPr lang="en-CA" sz="2200" b="1" dirty="0">
                  <a:effectLst/>
                  <a:latin typeface="Century Gothic" panose="020B0502020202020204" pitchFamily="34" charset="0"/>
                </a:rPr>
                <a:t>cultural context</a:t>
              </a:r>
              <a:r>
                <a:rPr lang="en-CA" sz="2200" dirty="0">
                  <a:effectLst/>
                  <a:latin typeface="Century Gothic" panose="020B0502020202020204" pitchFamily="34" charset="0"/>
                </a:rPr>
                <a:t>, like </a:t>
              </a:r>
              <a:r>
                <a:rPr lang="en-US" sz="2200" dirty="0">
                  <a:solidFill>
                    <a:schemeClr val="dk1"/>
                  </a:solidFill>
                  <a:latin typeface="Century Gothic"/>
                  <a:ea typeface="Century Gothic"/>
                  <a:cs typeface="Century Gothic"/>
                  <a:sym typeface="Century Gothic"/>
                </a:rPr>
                <a:t>the customs, beliefs, and values of the characters and their society.</a:t>
              </a:r>
              <a:endParaRPr sz="2200" dirty="0">
                <a:solidFill>
                  <a:schemeClr val="dk1"/>
                </a:solidFill>
                <a:latin typeface="Century Gothic"/>
                <a:ea typeface="Century Gothic"/>
                <a:cs typeface="Century Gothic"/>
                <a:sym typeface="Century Gothic"/>
              </a:endParaRPr>
            </a:p>
          </p:txBody>
        </p:sp>
        <p:pic>
          <p:nvPicPr>
            <p:cNvPr id="6" name="Google Shape;209;p24">
              <a:extLst>
                <a:ext uri="{FF2B5EF4-FFF2-40B4-BE49-F238E27FC236}">
                  <a16:creationId xmlns:a16="http://schemas.microsoft.com/office/drawing/2014/main" id="{82527452-665A-279C-996F-0C2B05BC8279}"/>
                </a:ext>
              </a:extLst>
            </p:cNvPr>
            <p:cNvPicPr preferRelativeResize="0"/>
            <p:nvPr/>
          </p:nvPicPr>
          <p:blipFill>
            <a:blip r:embed="rId3">
              <a:alphaModFix/>
            </a:blip>
            <a:stretch>
              <a:fillRect/>
            </a:stretch>
          </p:blipFill>
          <p:spPr>
            <a:xfrm>
              <a:off x="6063311" y="1387575"/>
              <a:ext cx="3080688" cy="5470424"/>
            </a:xfrm>
            <a:prstGeom prst="rect">
              <a:avLst/>
            </a:prstGeom>
            <a:noFill/>
            <a:ln>
              <a:noFill/>
            </a:ln>
          </p:spPr>
        </p:pic>
      </p:grpSp>
    </p:spTree>
    <p:extLst>
      <p:ext uri="{BB962C8B-B14F-4D97-AF65-F5344CB8AC3E}">
        <p14:creationId xmlns:p14="http://schemas.microsoft.com/office/powerpoint/2010/main" val="131846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3" name="Group 2">
            <a:extLst>
              <a:ext uri="{FF2B5EF4-FFF2-40B4-BE49-F238E27FC236}">
                <a16:creationId xmlns:a16="http://schemas.microsoft.com/office/drawing/2014/main" id="{23598B66-2EBA-7B15-D91B-87EB7926F827}"/>
              </a:ext>
            </a:extLst>
          </p:cNvPr>
          <p:cNvGrpSpPr/>
          <p:nvPr/>
        </p:nvGrpSpPr>
        <p:grpSpPr>
          <a:xfrm>
            <a:off x="390210" y="1387575"/>
            <a:ext cx="8753789" cy="5470424"/>
            <a:chOff x="390210" y="1387575"/>
            <a:chExt cx="8753789" cy="5470424"/>
          </a:xfrm>
        </p:grpSpPr>
        <p:pic>
          <p:nvPicPr>
            <p:cNvPr id="215" name="Google Shape;215;p25"/>
            <p:cNvPicPr preferRelativeResize="0"/>
            <p:nvPr/>
          </p:nvPicPr>
          <p:blipFill rotWithShape="1">
            <a:blip r:embed="rId3">
              <a:alphaModFix/>
            </a:blip>
            <a:srcRect r="13434"/>
            <a:stretch/>
          </p:blipFill>
          <p:spPr>
            <a:xfrm>
              <a:off x="5981049" y="1387575"/>
              <a:ext cx="3162950" cy="5470424"/>
            </a:xfrm>
            <a:prstGeom prst="rect">
              <a:avLst/>
            </a:prstGeom>
            <a:noFill/>
            <a:ln>
              <a:noFill/>
            </a:ln>
          </p:spPr>
        </p:pic>
        <p:sp>
          <p:nvSpPr>
            <p:cNvPr id="219" name="Google Shape;219;p25"/>
            <p:cNvSpPr txBox="1"/>
            <p:nvPr/>
          </p:nvSpPr>
          <p:spPr>
            <a:xfrm>
              <a:off x="390210" y="2120814"/>
              <a:ext cx="5065367" cy="3970277"/>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US" sz="2100" dirty="0">
                  <a:solidFill>
                    <a:schemeClr val="dk1"/>
                  </a:solidFill>
                  <a:latin typeface="Century Gothic"/>
                  <a:ea typeface="Century Gothic"/>
                  <a:cs typeface="Century Gothic"/>
                  <a:sym typeface="Century Gothic"/>
                </a:rPr>
                <a:t>Characterization involves describing the characters' physical appearance, thoughts, feelings, actions, and interactions with others. Through characterization, authors bring their characters to life and make them seem realistic and relatable to readers. This helps readers understand the motivations, personalities, and relationships of the characters, which is important for understanding the story as a whole.</a:t>
              </a:r>
              <a:endParaRPr sz="2100" dirty="0">
                <a:solidFill>
                  <a:schemeClr val="dk1"/>
                </a:solidFill>
                <a:latin typeface="Century Gothic"/>
                <a:ea typeface="Century Gothic"/>
                <a:cs typeface="Century Gothic"/>
                <a:sym typeface="Century Gothic"/>
              </a:endParaRPr>
            </a:p>
          </p:txBody>
        </p:sp>
      </p:grpSp>
      <p:sp>
        <p:nvSpPr>
          <p:cNvPr id="216" name="Google Shape;216;p25"/>
          <p:cNvSpPr/>
          <p:nvPr/>
        </p:nvSpPr>
        <p:spPr>
          <a:xfrm>
            <a:off x="0" y="307580"/>
            <a:ext cx="9144000" cy="108000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17" name="Google Shape;217;p25"/>
          <p:cNvSpPr txBox="1"/>
          <p:nvPr/>
        </p:nvSpPr>
        <p:spPr>
          <a:xfrm>
            <a:off x="215541" y="278017"/>
            <a:ext cx="87129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6800" b="1" dirty="0">
                <a:solidFill>
                  <a:schemeClr val="tx1"/>
                </a:solidFill>
                <a:latin typeface="Century Gothic"/>
                <a:ea typeface="Century Gothic"/>
                <a:cs typeface="Century Gothic"/>
                <a:sym typeface="Century Gothic"/>
              </a:rPr>
              <a:t>CHARACTERIZATION</a:t>
            </a:r>
            <a:endParaRPr sz="6800" b="0" i="0" u="none" strike="noStrike" cap="none" dirty="0">
              <a:solidFill>
                <a:schemeClr val="tx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F7E97A06-C8EF-BB81-B466-D00C46176D2D}"/>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920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6" name="Group 5">
            <a:extLst>
              <a:ext uri="{FF2B5EF4-FFF2-40B4-BE49-F238E27FC236}">
                <a16:creationId xmlns:a16="http://schemas.microsoft.com/office/drawing/2014/main" id="{7D31F590-2E30-986D-84AB-F72F5BCB6985}"/>
              </a:ext>
            </a:extLst>
          </p:cNvPr>
          <p:cNvGrpSpPr/>
          <p:nvPr/>
        </p:nvGrpSpPr>
        <p:grpSpPr>
          <a:xfrm>
            <a:off x="700027" y="1027416"/>
            <a:ext cx="8443972" cy="5830584"/>
            <a:chOff x="700027" y="1027416"/>
            <a:chExt cx="8443972" cy="5830584"/>
          </a:xfrm>
        </p:grpSpPr>
        <p:pic>
          <p:nvPicPr>
            <p:cNvPr id="3074" name="Picture 2" descr="peoples walking on pedestrian lane">
              <a:extLst>
                <a:ext uri="{FF2B5EF4-FFF2-40B4-BE49-F238E27FC236}">
                  <a16:creationId xmlns:a16="http://schemas.microsoft.com/office/drawing/2014/main" id="{983C08AA-234A-1B01-CA82-73FDB4C0B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544" y="1027416"/>
              <a:ext cx="3892455" cy="5830584"/>
            </a:xfrm>
            <a:prstGeom prst="rect">
              <a:avLst/>
            </a:prstGeom>
            <a:noFill/>
            <a:extLst>
              <a:ext uri="{909E8E84-426E-40DD-AFC4-6F175D3DCCD1}">
                <a14:hiddenFill xmlns:a14="http://schemas.microsoft.com/office/drawing/2010/main">
                  <a:solidFill>
                    <a:srgbClr val="FFFFFF"/>
                  </a:solidFill>
                </a14:hiddenFill>
              </a:ext>
            </a:extLst>
          </p:spPr>
        </p:pic>
        <p:sp>
          <p:nvSpPr>
            <p:cNvPr id="229" name="Google Shape;229;p26"/>
            <p:cNvSpPr txBox="1"/>
            <p:nvPr/>
          </p:nvSpPr>
          <p:spPr>
            <a:xfrm>
              <a:off x="700027" y="1727575"/>
              <a:ext cx="3837765" cy="1154122"/>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CA" sz="2300" b="1" i="0" dirty="0">
                  <a:solidFill>
                    <a:srgbClr val="0D0D0D"/>
                  </a:solidFill>
                  <a:effectLst/>
                  <a:latin typeface="Century Gothic" panose="020B0502020202020204" pitchFamily="34" charset="0"/>
                </a:rPr>
                <a:t>In short stories, there are two distinct types of characterization: </a:t>
              </a:r>
              <a:endParaRPr sz="2300" b="1" dirty="0">
                <a:solidFill>
                  <a:schemeClr val="dk1"/>
                </a:solidFill>
                <a:latin typeface="Century Gothic" panose="020B0502020202020204" pitchFamily="34" charset="0"/>
                <a:ea typeface="Century Gothic"/>
                <a:cs typeface="Century Gothic"/>
                <a:sym typeface="Century Gothic"/>
              </a:endParaRPr>
            </a:p>
          </p:txBody>
        </p:sp>
      </p:grpSp>
      <p:sp>
        <p:nvSpPr>
          <p:cNvPr id="226" name="Google Shape;226;p26"/>
          <p:cNvSpPr/>
          <p:nvPr/>
        </p:nvSpPr>
        <p:spPr>
          <a:xfrm>
            <a:off x="0" y="307580"/>
            <a:ext cx="9144000" cy="1080000"/>
          </a:xfrm>
          <a:prstGeom prst="rect">
            <a:avLst/>
          </a:prstGeom>
          <a:solidFill>
            <a:srgbClr val="01A5D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27" name="Google Shape;227;p26"/>
          <p:cNvSpPr txBox="1"/>
          <p:nvPr/>
        </p:nvSpPr>
        <p:spPr>
          <a:xfrm>
            <a:off x="215541" y="278017"/>
            <a:ext cx="87129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6800" b="1" dirty="0">
                <a:solidFill>
                  <a:schemeClr val="lt1"/>
                </a:solidFill>
                <a:latin typeface="Century Gothic"/>
                <a:ea typeface="Century Gothic"/>
                <a:cs typeface="Century Gothic"/>
                <a:sym typeface="Century Gothic"/>
              </a:rPr>
              <a:t>CHARACTERIZATION</a:t>
            </a:r>
            <a:endParaRPr sz="6800" b="0" i="0" u="none" strike="noStrike" cap="none" dirty="0">
              <a:solidFill>
                <a:schemeClr val="dk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065E4394-B9D6-3D77-F70C-E74A45E846A8}"/>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3" name="Google Shape;229;p26">
            <a:extLst>
              <a:ext uri="{FF2B5EF4-FFF2-40B4-BE49-F238E27FC236}">
                <a16:creationId xmlns:a16="http://schemas.microsoft.com/office/drawing/2014/main" id="{63523C1C-7D17-D9AA-060C-31C04F52D3A2}"/>
              </a:ext>
            </a:extLst>
          </p:cNvPr>
          <p:cNvSpPr txBox="1"/>
          <p:nvPr/>
        </p:nvSpPr>
        <p:spPr>
          <a:xfrm>
            <a:off x="195582" y="4849789"/>
            <a:ext cx="4732200" cy="1154122"/>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CA" sz="2300" b="0" i="0" dirty="0">
                <a:solidFill>
                  <a:srgbClr val="0D0D0D"/>
                </a:solidFill>
                <a:effectLst/>
                <a:latin typeface="Century Gothic" panose="020B0502020202020204" pitchFamily="34" charset="0"/>
              </a:rPr>
              <a:t>What do you think the difference is between these two types of characterization?</a:t>
            </a:r>
            <a:endParaRPr sz="2300" b="1" dirty="0">
              <a:solidFill>
                <a:schemeClr val="dk1"/>
              </a:solidFill>
              <a:latin typeface="Century Gothic" panose="020B0502020202020204" pitchFamily="34" charset="0"/>
              <a:ea typeface="Century Gothic"/>
              <a:cs typeface="Century Gothic"/>
              <a:sym typeface="Century Gothic"/>
            </a:endParaRPr>
          </a:p>
        </p:txBody>
      </p:sp>
      <p:sp>
        <p:nvSpPr>
          <p:cNvPr id="4" name="Google Shape;230;p26">
            <a:extLst>
              <a:ext uri="{FF2B5EF4-FFF2-40B4-BE49-F238E27FC236}">
                <a16:creationId xmlns:a16="http://schemas.microsoft.com/office/drawing/2014/main" id="{1C8014FD-D6D0-705B-BC27-0DE66DB33657}"/>
              </a:ext>
            </a:extLst>
          </p:cNvPr>
          <p:cNvSpPr txBox="1"/>
          <p:nvPr/>
        </p:nvSpPr>
        <p:spPr>
          <a:xfrm>
            <a:off x="489945" y="3248432"/>
            <a:ext cx="4114150" cy="446236"/>
          </a:xfrm>
          <a:prstGeom prst="rect">
            <a:avLst/>
          </a:prstGeom>
          <a:noFill/>
          <a:ln>
            <a:noFill/>
          </a:ln>
        </p:spPr>
        <p:txBody>
          <a:bodyPr spcFirstLastPara="1" wrap="square" lIns="91425" tIns="45700" rIns="91425" bIns="45700" anchor="t" anchorCtr="0">
            <a:spAutoFit/>
          </a:bodyPr>
          <a:lstStyle/>
          <a:p>
            <a:pPr marL="457200" lvl="0" indent="-349250" algn="l" rtl="0">
              <a:spcBef>
                <a:spcPts val="0"/>
              </a:spcBef>
              <a:spcAft>
                <a:spcPts val="0"/>
              </a:spcAft>
              <a:buClr>
                <a:schemeClr val="dk1"/>
              </a:buClr>
              <a:buSzPts val="1900"/>
              <a:buFont typeface="Century Gothic"/>
              <a:buAutoNum type="arabicPeriod"/>
            </a:pPr>
            <a:r>
              <a:rPr lang="en-US" sz="2300" b="1" dirty="0">
                <a:solidFill>
                  <a:srgbClr val="E2077A"/>
                </a:solidFill>
                <a:latin typeface="Century Gothic"/>
                <a:ea typeface="Century Gothic"/>
                <a:cs typeface="Century Gothic"/>
                <a:sym typeface="Century Gothic"/>
              </a:rPr>
              <a:t>Direct Characterization</a:t>
            </a:r>
            <a:endParaRPr sz="2300" dirty="0">
              <a:solidFill>
                <a:schemeClr val="dk1"/>
              </a:solidFill>
              <a:latin typeface="Century Gothic"/>
              <a:ea typeface="Century Gothic"/>
              <a:cs typeface="Century Gothic"/>
              <a:sym typeface="Century Gothic"/>
            </a:endParaRPr>
          </a:p>
        </p:txBody>
      </p:sp>
      <p:sp>
        <p:nvSpPr>
          <p:cNvPr id="5" name="Google Shape;231;p26">
            <a:extLst>
              <a:ext uri="{FF2B5EF4-FFF2-40B4-BE49-F238E27FC236}">
                <a16:creationId xmlns:a16="http://schemas.microsoft.com/office/drawing/2014/main" id="{94803E1D-5A4C-053C-3B08-29C285E87922}"/>
              </a:ext>
            </a:extLst>
          </p:cNvPr>
          <p:cNvSpPr txBox="1"/>
          <p:nvPr/>
        </p:nvSpPr>
        <p:spPr>
          <a:xfrm>
            <a:off x="489945" y="3876053"/>
            <a:ext cx="4341409" cy="446236"/>
          </a:xfrm>
          <a:prstGeom prst="rect">
            <a:avLst/>
          </a:prstGeom>
          <a:noFill/>
          <a:ln>
            <a:noFill/>
          </a:ln>
        </p:spPr>
        <p:txBody>
          <a:bodyPr spcFirstLastPara="1" wrap="square" lIns="91425" tIns="45700" rIns="91425" bIns="45700" anchor="t" anchorCtr="0">
            <a:spAutoFit/>
          </a:bodyPr>
          <a:lstStyle/>
          <a:p>
            <a:pPr marL="457200" lvl="0" indent="-349250" algn="l" rtl="0">
              <a:spcBef>
                <a:spcPts val="0"/>
              </a:spcBef>
              <a:spcAft>
                <a:spcPts val="0"/>
              </a:spcAft>
              <a:buClr>
                <a:schemeClr val="dk1"/>
              </a:buClr>
              <a:buSzPts val="1900"/>
              <a:buFont typeface="Century Gothic"/>
              <a:buAutoNum type="arabicPeriod" startAt="2"/>
            </a:pPr>
            <a:r>
              <a:rPr lang="en-US" sz="2300" b="1" dirty="0">
                <a:solidFill>
                  <a:srgbClr val="E2077A"/>
                </a:solidFill>
                <a:latin typeface="Century Gothic"/>
                <a:ea typeface="Century Gothic"/>
                <a:cs typeface="Century Gothic"/>
                <a:sym typeface="Century Gothic"/>
              </a:rPr>
              <a:t>Indirect Characterization</a:t>
            </a:r>
            <a:r>
              <a:rPr lang="en-US" sz="2300" dirty="0">
                <a:solidFill>
                  <a:schemeClr val="dk1"/>
                </a:solidFill>
                <a:latin typeface="Century Gothic"/>
                <a:ea typeface="Century Gothic"/>
                <a:cs typeface="Century Gothic"/>
                <a:sym typeface="Century Gothic"/>
              </a:rPr>
              <a:t> </a:t>
            </a:r>
            <a:endParaRPr sz="2300"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3" name="Group 2">
            <a:extLst>
              <a:ext uri="{FF2B5EF4-FFF2-40B4-BE49-F238E27FC236}">
                <a16:creationId xmlns:a16="http://schemas.microsoft.com/office/drawing/2014/main" id="{1E778726-684E-517C-F627-9581D2D7FEF5}"/>
              </a:ext>
            </a:extLst>
          </p:cNvPr>
          <p:cNvGrpSpPr/>
          <p:nvPr/>
        </p:nvGrpSpPr>
        <p:grpSpPr>
          <a:xfrm>
            <a:off x="538576" y="1387575"/>
            <a:ext cx="8605424" cy="5470424"/>
            <a:chOff x="538576" y="1387575"/>
            <a:chExt cx="8605424" cy="5470424"/>
          </a:xfrm>
        </p:grpSpPr>
        <p:pic>
          <p:nvPicPr>
            <p:cNvPr id="225" name="Google Shape;225;p26"/>
            <p:cNvPicPr preferRelativeResize="0"/>
            <p:nvPr/>
          </p:nvPicPr>
          <p:blipFill rotWithShape="1">
            <a:blip r:embed="rId3">
              <a:alphaModFix/>
            </a:blip>
            <a:srcRect l="14022" r="5247"/>
            <a:stretch/>
          </p:blipFill>
          <p:spPr>
            <a:xfrm>
              <a:off x="5830800" y="1387575"/>
              <a:ext cx="3313200" cy="5470424"/>
            </a:xfrm>
            <a:prstGeom prst="rect">
              <a:avLst/>
            </a:prstGeom>
            <a:noFill/>
            <a:ln>
              <a:noFill/>
            </a:ln>
          </p:spPr>
        </p:pic>
        <p:sp>
          <p:nvSpPr>
            <p:cNvPr id="8" name="TextBox 7">
              <a:extLst>
                <a:ext uri="{FF2B5EF4-FFF2-40B4-BE49-F238E27FC236}">
                  <a16:creationId xmlns:a16="http://schemas.microsoft.com/office/drawing/2014/main" id="{5B86FB48-47B4-EAB8-0FDE-BA5DEE49920D}"/>
                </a:ext>
              </a:extLst>
            </p:cNvPr>
            <p:cNvSpPr txBox="1"/>
            <p:nvPr/>
          </p:nvSpPr>
          <p:spPr>
            <a:xfrm>
              <a:off x="538576" y="2494987"/>
              <a:ext cx="4674742" cy="3785652"/>
            </a:xfrm>
            <a:prstGeom prst="rect">
              <a:avLst/>
            </a:prstGeom>
            <a:noFill/>
          </p:spPr>
          <p:txBody>
            <a:bodyPr wrap="square">
              <a:spAutoFit/>
            </a:bodyPr>
            <a:lstStyle/>
            <a:p>
              <a:pPr algn="ctr"/>
              <a:r>
                <a:rPr lang="en-CA" sz="2000" b="0" i="0" dirty="0">
                  <a:solidFill>
                    <a:srgbClr val="0D0D0D"/>
                  </a:solidFill>
                  <a:effectLst/>
                  <a:latin typeface="Century Gothic" panose="020B0502020202020204" pitchFamily="34" charset="0"/>
                </a:rPr>
                <a:t>Direct characterization involves the author </a:t>
              </a:r>
              <a:r>
                <a:rPr lang="en-CA" sz="2000" b="1" i="0" dirty="0">
                  <a:solidFill>
                    <a:srgbClr val="0D0D0D"/>
                  </a:solidFill>
                  <a:effectLst/>
                  <a:latin typeface="Century Gothic" panose="020B0502020202020204" pitchFamily="34" charset="0"/>
                </a:rPr>
                <a:t>explicitly stating or directly describing a character's traits</a:t>
              </a:r>
              <a:r>
                <a:rPr lang="en-CA" sz="2000" b="0" i="0" dirty="0">
                  <a:solidFill>
                    <a:srgbClr val="0D0D0D"/>
                  </a:solidFill>
                  <a:effectLst/>
                  <a:latin typeface="Century Gothic" panose="020B0502020202020204" pitchFamily="34" charset="0"/>
                </a:rPr>
                <a:t>. This is through straightforward statements within the narrative, where the author directly informs the reader about a character's personality, appearance, or other attributes. For instance, the author might directly state, "Sarah </a:t>
              </a:r>
              <a:r>
                <a:rPr lang="en-CA" sz="2000" dirty="0">
                  <a:solidFill>
                    <a:srgbClr val="0D0D0D"/>
                  </a:solidFill>
                  <a:latin typeface="Century Gothic" panose="020B0502020202020204" pitchFamily="34" charset="0"/>
                </a:rPr>
                <a:t>was a </a:t>
              </a:r>
              <a:r>
                <a:rPr lang="en-CA" sz="2000" b="0" i="0" dirty="0">
                  <a:solidFill>
                    <a:srgbClr val="0D0D0D"/>
                  </a:solidFill>
                  <a:effectLst/>
                  <a:latin typeface="Century Gothic" panose="020B0502020202020204" pitchFamily="34" charset="0"/>
                </a:rPr>
                <a:t>kind-hearted and compassionate student," leaving no room for interpretation.</a:t>
              </a:r>
            </a:p>
          </p:txBody>
        </p:sp>
      </p:grpSp>
      <p:sp>
        <p:nvSpPr>
          <p:cNvPr id="226" name="Google Shape;226;p26"/>
          <p:cNvSpPr/>
          <p:nvPr/>
        </p:nvSpPr>
        <p:spPr>
          <a:xfrm>
            <a:off x="0" y="307580"/>
            <a:ext cx="9144000" cy="1080000"/>
          </a:xfrm>
          <a:prstGeom prst="rect">
            <a:avLst/>
          </a:prstGeom>
          <a:solidFill>
            <a:srgbClr val="EB2C8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065E4394-B9D6-3D77-F70C-E74A45E846A8}"/>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4" name="Google Shape;230;p26">
            <a:extLst>
              <a:ext uri="{FF2B5EF4-FFF2-40B4-BE49-F238E27FC236}">
                <a16:creationId xmlns:a16="http://schemas.microsoft.com/office/drawing/2014/main" id="{1C8014FD-D6D0-705B-BC27-0DE66DB33657}"/>
              </a:ext>
            </a:extLst>
          </p:cNvPr>
          <p:cNvSpPr txBox="1"/>
          <p:nvPr/>
        </p:nvSpPr>
        <p:spPr>
          <a:xfrm>
            <a:off x="780423" y="1823128"/>
            <a:ext cx="4407209" cy="507791"/>
          </a:xfrm>
          <a:prstGeom prst="rect">
            <a:avLst/>
          </a:prstGeom>
          <a:noFill/>
          <a:ln>
            <a:noFill/>
          </a:ln>
        </p:spPr>
        <p:txBody>
          <a:bodyPr spcFirstLastPara="1" wrap="square" lIns="91425" tIns="45700" rIns="91425" bIns="45700" anchor="t" anchorCtr="0">
            <a:spAutoFit/>
          </a:bodyPr>
          <a:lstStyle/>
          <a:p>
            <a:pPr marL="107950" lvl="0" algn="l" rtl="0">
              <a:spcBef>
                <a:spcPts val="0"/>
              </a:spcBef>
              <a:spcAft>
                <a:spcPts val="0"/>
              </a:spcAft>
              <a:buClr>
                <a:schemeClr val="dk1"/>
              </a:buClr>
              <a:buSzPts val="1900"/>
            </a:pPr>
            <a:r>
              <a:rPr lang="en-US" sz="2700" b="1" dirty="0">
                <a:solidFill>
                  <a:srgbClr val="E2077A"/>
                </a:solidFill>
                <a:latin typeface="Century Gothic"/>
                <a:ea typeface="Century Gothic"/>
                <a:cs typeface="Century Gothic"/>
                <a:sym typeface="Century Gothic"/>
              </a:rPr>
              <a:t>Direct Characterization</a:t>
            </a:r>
            <a:endParaRPr sz="2700" dirty="0">
              <a:solidFill>
                <a:schemeClr val="dk1"/>
              </a:solidFill>
              <a:latin typeface="Century Gothic"/>
              <a:ea typeface="Century Gothic"/>
              <a:cs typeface="Century Gothic"/>
              <a:sym typeface="Century Gothic"/>
            </a:endParaRPr>
          </a:p>
        </p:txBody>
      </p:sp>
      <p:sp>
        <p:nvSpPr>
          <p:cNvPr id="6" name="Google Shape;227;p26">
            <a:extLst>
              <a:ext uri="{FF2B5EF4-FFF2-40B4-BE49-F238E27FC236}">
                <a16:creationId xmlns:a16="http://schemas.microsoft.com/office/drawing/2014/main" id="{890A3A0B-B7E5-ACDF-03C2-36431C635D09}"/>
              </a:ext>
            </a:extLst>
          </p:cNvPr>
          <p:cNvSpPr txBox="1"/>
          <p:nvPr/>
        </p:nvSpPr>
        <p:spPr>
          <a:xfrm>
            <a:off x="215541" y="278017"/>
            <a:ext cx="87129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6800" b="1" dirty="0">
                <a:solidFill>
                  <a:schemeClr val="lt1"/>
                </a:solidFill>
                <a:latin typeface="Century Gothic"/>
                <a:ea typeface="Century Gothic"/>
                <a:cs typeface="Century Gothic"/>
                <a:sym typeface="Century Gothic"/>
              </a:rPr>
              <a:t>CHARACTERIZATION</a:t>
            </a:r>
            <a:endParaRPr sz="6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262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3" name="Group 2">
            <a:extLst>
              <a:ext uri="{FF2B5EF4-FFF2-40B4-BE49-F238E27FC236}">
                <a16:creationId xmlns:a16="http://schemas.microsoft.com/office/drawing/2014/main" id="{8D54779E-F900-4D17-D13A-F9B634F87616}"/>
              </a:ext>
            </a:extLst>
          </p:cNvPr>
          <p:cNvGrpSpPr/>
          <p:nvPr/>
        </p:nvGrpSpPr>
        <p:grpSpPr>
          <a:xfrm>
            <a:off x="497012" y="1232898"/>
            <a:ext cx="8646987" cy="5625101"/>
            <a:chOff x="497012" y="1232898"/>
            <a:chExt cx="8646987" cy="5625101"/>
          </a:xfrm>
        </p:grpSpPr>
        <p:pic>
          <p:nvPicPr>
            <p:cNvPr id="4100" name="Picture 4" descr="white and brown corgi besides brown dog">
              <a:extLst>
                <a:ext uri="{FF2B5EF4-FFF2-40B4-BE49-F238E27FC236}">
                  <a16:creationId xmlns:a16="http://schemas.microsoft.com/office/drawing/2014/main" id="{C9D78BA0-C5BD-51E6-5EA5-8FFFB82B3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140" y="1232898"/>
              <a:ext cx="3744859" cy="56251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86FB48-47B4-EAB8-0FDE-BA5DEE49920D}"/>
                </a:ext>
              </a:extLst>
            </p:cNvPr>
            <p:cNvSpPr txBox="1"/>
            <p:nvPr/>
          </p:nvSpPr>
          <p:spPr>
            <a:xfrm>
              <a:off x="497012" y="2391078"/>
              <a:ext cx="4511406" cy="4093428"/>
            </a:xfrm>
            <a:prstGeom prst="rect">
              <a:avLst/>
            </a:prstGeom>
            <a:noFill/>
          </p:spPr>
          <p:txBody>
            <a:bodyPr wrap="square">
              <a:spAutoFit/>
            </a:bodyPr>
            <a:lstStyle/>
            <a:p>
              <a:pPr algn="ctr"/>
              <a:r>
                <a:rPr lang="en-CA" sz="2000" b="0" i="0" dirty="0">
                  <a:solidFill>
                    <a:srgbClr val="0D0D0D"/>
                  </a:solidFill>
                  <a:effectLst/>
                  <a:latin typeface="Century Gothic" panose="020B0502020202020204" pitchFamily="34" charset="0"/>
                </a:rPr>
                <a:t>Indirect characterization involves the author </a:t>
              </a:r>
              <a:r>
                <a:rPr lang="en-CA" sz="2000" b="1" i="0" dirty="0">
                  <a:solidFill>
                    <a:srgbClr val="0D0D0D"/>
                  </a:solidFill>
                  <a:effectLst/>
                  <a:latin typeface="Century Gothic" panose="020B0502020202020204" pitchFamily="34" charset="0"/>
                </a:rPr>
                <a:t>showing the reader a character's traits through their actions, thoughts, feelings, or interactions with others</a:t>
              </a:r>
              <a:r>
                <a:rPr lang="en-CA" sz="2000" b="0" i="0" dirty="0">
                  <a:solidFill>
                    <a:srgbClr val="0D0D0D"/>
                  </a:solidFill>
                  <a:effectLst/>
                  <a:latin typeface="Century Gothic" panose="020B0502020202020204" pitchFamily="34" charset="0"/>
                </a:rPr>
                <a:t>. Instead of explicitly stating a character's qualities, the author allows readers to infer these traits based on the character's behavior or the way other characters react to them. For example, “Sarah spent her weekends volunteering at the local animal shelter.”</a:t>
              </a:r>
            </a:p>
          </p:txBody>
        </p:sp>
      </p:grpSp>
      <p:sp>
        <p:nvSpPr>
          <p:cNvPr id="226" name="Google Shape;226;p26"/>
          <p:cNvSpPr/>
          <p:nvPr/>
        </p:nvSpPr>
        <p:spPr>
          <a:xfrm>
            <a:off x="0" y="307580"/>
            <a:ext cx="9144000" cy="1080000"/>
          </a:xfrm>
          <a:prstGeom prst="rect">
            <a:avLst/>
          </a:prstGeom>
          <a:solidFill>
            <a:srgbClr val="FFEEA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065E4394-B9D6-3D77-F70C-E74A45E846A8}"/>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4" name="Google Shape;230;p26">
            <a:extLst>
              <a:ext uri="{FF2B5EF4-FFF2-40B4-BE49-F238E27FC236}">
                <a16:creationId xmlns:a16="http://schemas.microsoft.com/office/drawing/2014/main" id="{1C8014FD-D6D0-705B-BC27-0DE66DB33657}"/>
              </a:ext>
            </a:extLst>
          </p:cNvPr>
          <p:cNvSpPr txBox="1"/>
          <p:nvPr/>
        </p:nvSpPr>
        <p:spPr>
          <a:xfrm>
            <a:off x="624559" y="1750391"/>
            <a:ext cx="4612693" cy="507791"/>
          </a:xfrm>
          <a:prstGeom prst="rect">
            <a:avLst/>
          </a:prstGeom>
          <a:noFill/>
          <a:ln>
            <a:noFill/>
          </a:ln>
        </p:spPr>
        <p:txBody>
          <a:bodyPr spcFirstLastPara="1" wrap="square" lIns="91425" tIns="45700" rIns="91425" bIns="45700" anchor="t" anchorCtr="0">
            <a:spAutoFit/>
          </a:bodyPr>
          <a:lstStyle/>
          <a:p>
            <a:pPr marL="107950" lvl="0" algn="l" rtl="0">
              <a:spcBef>
                <a:spcPts val="0"/>
              </a:spcBef>
              <a:spcAft>
                <a:spcPts val="0"/>
              </a:spcAft>
              <a:buClr>
                <a:schemeClr val="dk1"/>
              </a:buClr>
              <a:buSzPts val="1900"/>
            </a:pPr>
            <a:r>
              <a:rPr lang="en-US" sz="2700" b="1" dirty="0">
                <a:solidFill>
                  <a:srgbClr val="E2077A"/>
                </a:solidFill>
                <a:latin typeface="Century Gothic"/>
                <a:ea typeface="Century Gothic"/>
                <a:cs typeface="Century Gothic"/>
                <a:sym typeface="Century Gothic"/>
              </a:rPr>
              <a:t>Indirect Characterization</a:t>
            </a:r>
            <a:endParaRPr sz="2700" dirty="0">
              <a:solidFill>
                <a:schemeClr val="dk1"/>
              </a:solidFill>
              <a:latin typeface="Century Gothic"/>
              <a:ea typeface="Century Gothic"/>
              <a:cs typeface="Century Gothic"/>
              <a:sym typeface="Century Gothic"/>
            </a:endParaRPr>
          </a:p>
        </p:txBody>
      </p:sp>
      <p:sp>
        <p:nvSpPr>
          <p:cNvPr id="6" name="Google Shape;227;p26">
            <a:extLst>
              <a:ext uri="{FF2B5EF4-FFF2-40B4-BE49-F238E27FC236}">
                <a16:creationId xmlns:a16="http://schemas.microsoft.com/office/drawing/2014/main" id="{890A3A0B-B7E5-ACDF-03C2-36431C635D09}"/>
              </a:ext>
            </a:extLst>
          </p:cNvPr>
          <p:cNvSpPr txBox="1"/>
          <p:nvPr/>
        </p:nvSpPr>
        <p:spPr>
          <a:xfrm>
            <a:off x="215541" y="278017"/>
            <a:ext cx="87129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6800" b="1" dirty="0">
                <a:solidFill>
                  <a:schemeClr val="tx1"/>
                </a:solidFill>
                <a:latin typeface="Century Gothic"/>
                <a:ea typeface="Century Gothic"/>
                <a:cs typeface="Century Gothic"/>
                <a:sym typeface="Century Gothic"/>
              </a:rPr>
              <a:t>CHARACTERIZATION</a:t>
            </a:r>
            <a:endParaRPr sz="6800" b="0"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0273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3" name="Group 2">
            <a:extLst>
              <a:ext uri="{FF2B5EF4-FFF2-40B4-BE49-F238E27FC236}">
                <a16:creationId xmlns:a16="http://schemas.microsoft.com/office/drawing/2014/main" id="{AA0E20A3-D7C8-A14A-D6E7-F8FFCFB985FA}"/>
              </a:ext>
            </a:extLst>
          </p:cNvPr>
          <p:cNvGrpSpPr/>
          <p:nvPr/>
        </p:nvGrpSpPr>
        <p:grpSpPr>
          <a:xfrm>
            <a:off x="513996" y="1245825"/>
            <a:ext cx="8630004" cy="5560199"/>
            <a:chOff x="513996" y="1245825"/>
            <a:chExt cx="8630004" cy="5560199"/>
          </a:xfrm>
        </p:grpSpPr>
        <p:pic>
          <p:nvPicPr>
            <p:cNvPr id="172" name="Google Shape;172;p21"/>
            <p:cNvPicPr preferRelativeResize="0"/>
            <p:nvPr/>
          </p:nvPicPr>
          <p:blipFill rotWithShape="1">
            <a:blip r:embed="rId3">
              <a:alphaModFix/>
            </a:blip>
            <a:srcRect l="15097" t="15095" r="12632"/>
            <a:stretch/>
          </p:blipFill>
          <p:spPr>
            <a:xfrm>
              <a:off x="5988850" y="1245825"/>
              <a:ext cx="3155150" cy="5560199"/>
            </a:xfrm>
            <a:prstGeom prst="rect">
              <a:avLst/>
            </a:prstGeom>
            <a:noFill/>
            <a:ln>
              <a:noFill/>
            </a:ln>
          </p:spPr>
        </p:pic>
        <p:sp>
          <p:nvSpPr>
            <p:cNvPr id="176" name="Google Shape;176;p21"/>
            <p:cNvSpPr txBox="1"/>
            <p:nvPr/>
          </p:nvSpPr>
          <p:spPr>
            <a:xfrm>
              <a:off x="513996" y="2091482"/>
              <a:ext cx="4785368" cy="35483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solidFill>
                    <a:schemeClr val="dk1"/>
                  </a:solidFill>
                  <a:latin typeface="Century Gothic"/>
                  <a:ea typeface="Century Gothic"/>
                  <a:cs typeface="Century Gothic"/>
                  <a:sym typeface="Century Gothic"/>
                </a:rPr>
                <a:t>In a short story, conflict refers to the struggle or problem that drives the plot and creates tension. It is the central issue that the main character or characters must face and resolve. Conflict is essential in a short story because it creates dramatic tension that keeps readers engaged and interested in the outcome. There are four main types of conflict.</a:t>
              </a:r>
              <a:endParaRPr sz="2200" dirty="0">
                <a:solidFill>
                  <a:schemeClr val="dk1"/>
                </a:solidFill>
                <a:latin typeface="Century Gothic"/>
                <a:ea typeface="Century Gothic"/>
                <a:cs typeface="Century Gothic"/>
                <a:sym typeface="Century Gothic"/>
              </a:endParaRPr>
            </a:p>
          </p:txBody>
        </p:sp>
      </p:grpSp>
      <p:sp>
        <p:nvSpPr>
          <p:cNvPr id="173" name="Google Shape;173;p21"/>
          <p:cNvSpPr/>
          <p:nvPr/>
        </p:nvSpPr>
        <p:spPr>
          <a:xfrm>
            <a:off x="0" y="307580"/>
            <a:ext cx="9144000" cy="1080000"/>
          </a:xfrm>
          <a:prstGeom prst="rect">
            <a:avLst/>
          </a:prstGeom>
          <a:solidFill>
            <a:srgbClr val="01A5D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74" name="Google Shape;174;p21"/>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lt1"/>
                </a:solidFill>
                <a:latin typeface="Century Gothic"/>
                <a:ea typeface="Century Gothic"/>
                <a:cs typeface="Century Gothic"/>
                <a:sym typeface="Century Gothic"/>
              </a:rPr>
              <a:t>CONFLICT</a:t>
            </a:r>
            <a:endParaRPr sz="8000" b="0" i="0" u="none" strike="noStrike" cap="none" dirty="0">
              <a:solidFill>
                <a:schemeClr val="dk1"/>
              </a:solidFill>
              <a:latin typeface="Calibri"/>
              <a:ea typeface="Calibri"/>
              <a:cs typeface="Calibri"/>
              <a:sym typeface="Calibri"/>
            </a:endParaRPr>
          </a:p>
        </p:txBody>
      </p:sp>
      <p:sp>
        <p:nvSpPr>
          <p:cNvPr id="2" name="Google Shape;126;p17">
            <a:extLst>
              <a:ext uri="{FF2B5EF4-FFF2-40B4-BE49-F238E27FC236}">
                <a16:creationId xmlns:a16="http://schemas.microsoft.com/office/drawing/2014/main" id="{8B8CAA97-09AD-D1E2-714A-A0861A7CB033}"/>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pSp>
        <p:nvGrpSpPr>
          <p:cNvPr id="8" name="Group 7">
            <a:extLst>
              <a:ext uri="{FF2B5EF4-FFF2-40B4-BE49-F238E27FC236}">
                <a16:creationId xmlns:a16="http://schemas.microsoft.com/office/drawing/2014/main" id="{5CB7E05E-D1A2-D75D-E189-EED264145DAD}"/>
              </a:ext>
            </a:extLst>
          </p:cNvPr>
          <p:cNvGrpSpPr/>
          <p:nvPr/>
        </p:nvGrpSpPr>
        <p:grpSpPr>
          <a:xfrm>
            <a:off x="99393" y="1205225"/>
            <a:ext cx="9044607" cy="5652775"/>
            <a:chOff x="99393" y="1205225"/>
            <a:chExt cx="9044607" cy="5652775"/>
          </a:xfrm>
        </p:grpSpPr>
        <p:pic>
          <p:nvPicPr>
            <p:cNvPr id="7" name="Google Shape;194;p23">
              <a:extLst>
                <a:ext uri="{FF2B5EF4-FFF2-40B4-BE49-F238E27FC236}">
                  <a16:creationId xmlns:a16="http://schemas.microsoft.com/office/drawing/2014/main" id="{4BFF42DD-6C95-5AA7-22CA-049918CDCBC5}"/>
                </a:ext>
              </a:extLst>
            </p:cNvPr>
            <p:cNvPicPr preferRelativeResize="0"/>
            <p:nvPr/>
          </p:nvPicPr>
          <p:blipFill rotWithShape="1">
            <a:blip r:embed="rId3">
              <a:alphaModFix/>
            </a:blip>
            <a:srcRect l="9893" r="8613"/>
            <a:stretch/>
          </p:blipFill>
          <p:spPr>
            <a:xfrm>
              <a:off x="6072626" y="1205225"/>
              <a:ext cx="3071374" cy="5652775"/>
            </a:xfrm>
            <a:prstGeom prst="rect">
              <a:avLst/>
            </a:prstGeom>
            <a:noFill/>
            <a:ln>
              <a:noFill/>
            </a:ln>
          </p:spPr>
        </p:pic>
        <p:sp>
          <p:nvSpPr>
            <p:cNvPr id="6" name="Google Shape;186;p22">
              <a:extLst>
                <a:ext uri="{FF2B5EF4-FFF2-40B4-BE49-F238E27FC236}">
                  <a16:creationId xmlns:a16="http://schemas.microsoft.com/office/drawing/2014/main" id="{C408FDCB-C5EF-2C8E-EFA9-AEF67FD338EF}"/>
                </a:ext>
              </a:extLst>
            </p:cNvPr>
            <p:cNvSpPr txBox="1"/>
            <p:nvPr/>
          </p:nvSpPr>
          <p:spPr>
            <a:xfrm>
              <a:off x="99393" y="4079623"/>
              <a:ext cx="554730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E2077A"/>
                  </a:solidFill>
                  <a:latin typeface="Century Gothic"/>
                  <a:ea typeface="Century Gothic"/>
                  <a:cs typeface="Century Gothic"/>
                  <a:sym typeface="Century Gothic"/>
                </a:rPr>
                <a:t>Person vs. Self: </a:t>
              </a:r>
            </a:p>
          </p:txBody>
        </p:sp>
      </p:grpSp>
      <p:sp>
        <p:nvSpPr>
          <p:cNvPr id="183" name="Google Shape;183;p22"/>
          <p:cNvSpPr/>
          <p:nvPr/>
        </p:nvSpPr>
        <p:spPr>
          <a:xfrm>
            <a:off x="0" y="307580"/>
            <a:ext cx="9144000" cy="1080000"/>
          </a:xfrm>
          <a:prstGeom prst="rect">
            <a:avLst/>
          </a:prstGeom>
          <a:solidFill>
            <a:srgbClr val="EB2C8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186" name="Google Shape;186;p22"/>
          <p:cNvSpPr txBox="1"/>
          <p:nvPr/>
        </p:nvSpPr>
        <p:spPr>
          <a:xfrm>
            <a:off x="165864" y="2347415"/>
            <a:ext cx="55473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000" b="0" i="0" dirty="0">
                <a:solidFill>
                  <a:srgbClr val="0D0D0D"/>
                </a:solidFill>
                <a:effectLst/>
                <a:latin typeface="Century Gothic" panose="020B0502020202020204" pitchFamily="34" charset="0"/>
              </a:rPr>
              <a:t>This conflict involves the struggle between two or more characters in a story, often involving opposing goals, desires, or ideas, driving tension and driving the plot forward.</a:t>
            </a:r>
            <a:endParaRPr sz="2000" b="1" dirty="0">
              <a:solidFill>
                <a:srgbClr val="E2077A"/>
              </a:solidFill>
              <a:latin typeface="Century Gothic" panose="020B0502020202020204" pitchFamily="34" charset="0"/>
              <a:ea typeface="Century Gothic"/>
              <a:cs typeface="Century Gothic"/>
              <a:sym typeface="Century Gothic"/>
            </a:endParaRPr>
          </a:p>
        </p:txBody>
      </p:sp>
      <p:sp>
        <p:nvSpPr>
          <p:cNvPr id="2" name="Google Shape;126;p17">
            <a:extLst>
              <a:ext uri="{FF2B5EF4-FFF2-40B4-BE49-F238E27FC236}">
                <a16:creationId xmlns:a16="http://schemas.microsoft.com/office/drawing/2014/main" id="{72993A30-3B10-86C8-9FD0-4720597EEB6C}"/>
              </a:ext>
            </a:extLst>
          </p:cNvPr>
          <p:cNvSpPr txBox="1"/>
          <p:nvPr/>
        </p:nvSpPr>
        <p:spPr>
          <a:xfrm>
            <a:off x="227986" y="6544415"/>
            <a:ext cx="121920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Times"/>
              <a:buNone/>
            </a:pPr>
            <a:r>
              <a:rPr lang="en-US" sz="900" b="0" i="0" u="none" strike="noStrike" cap="none" dirty="0">
                <a:solidFill>
                  <a:schemeClr val="dk1"/>
                </a:solidFill>
                <a:latin typeface="Century Gothic" panose="020B0502020202020204" pitchFamily="34" charset="0"/>
                <a:ea typeface="Times"/>
                <a:cs typeface="Times"/>
                <a:sym typeface="Times"/>
              </a:rPr>
              <a:t>© Presto Plans </a:t>
            </a:r>
            <a:endParaRPr sz="900" b="0" i="0" u="none" strike="noStrike" cap="none" dirty="0">
              <a:solidFill>
                <a:schemeClr val="dk1"/>
              </a:solidFill>
              <a:latin typeface="Century Gothic" panose="020B0502020202020204" pitchFamily="34" charset="0"/>
              <a:ea typeface="Calibri"/>
              <a:cs typeface="Calibri"/>
              <a:sym typeface="Calibri"/>
            </a:endParaRPr>
          </a:p>
        </p:txBody>
      </p:sp>
      <p:sp>
        <p:nvSpPr>
          <p:cNvPr id="3" name="Google Shape;186;p22">
            <a:extLst>
              <a:ext uri="{FF2B5EF4-FFF2-40B4-BE49-F238E27FC236}">
                <a16:creationId xmlns:a16="http://schemas.microsoft.com/office/drawing/2014/main" id="{5EA56FB1-41B3-0DED-A5AF-2EC346E01A58}"/>
              </a:ext>
            </a:extLst>
          </p:cNvPr>
          <p:cNvSpPr txBox="1"/>
          <p:nvPr/>
        </p:nvSpPr>
        <p:spPr>
          <a:xfrm>
            <a:off x="215523" y="1801172"/>
            <a:ext cx="554730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E2077A"/>
                </a:solidFill>
                <a:latin typeface="Century Gothic"/>
                <a:ea typeface="Century Gothic"/>
                <a:cs typeface="Century Gothic"/>
                <a:sym typeface="Century Gothic"/>
              </a:rPr>
              <a:t>Person vs. Person: </a:t>
            </a:r>
          </a:p>
        </p:txBody>
      </p:sp>
      <p:sp>
        <p:nvSpPr>
          <p:cNvPr id="5" name="Google Shape;199;p23">
            <a:extLst>
              <a:ext uri="{FF2B5EF4-FFF2-40B4-BE49-F238E27FC236}">
                <a16:creationId xmlns:a16="http://schemas.microsoft.com/office/drawing/2014/main" id="{49E803D1-114A-3514-3609-33748E358DA6}"/>
              </a:ext>
            </a:extLst>
          </p:cNvPr>
          <p:cNvSpPr txBox="1"/>
          <p:nvPr/>
        </p:nvSpPr>
        <p:spPr>
          <a:xfrm>
            <a:off x="207426" y="4633480"/>
            <a:ext cx="5547300" cy="1631175"/>
          </a:xfrm>
          <a:prstGeom prst="rect">
            <a:avLst/>
          </a:prstGeom>
          <a:noFill/>
          <a:ln>
            <a:noFill/>
          </a:ln>
        </p:spPr>
        <p:txBody>
          <a:bodyPr spcFirstLastPara="1" wrap="square" lIns="91425" tIns="45700" rIns="91425" bIns="45700" anchor="t" anchorCtr="0">
            <a:spAutoFit/>
          </a:bodyPr>
          <a:lstStyle/>
          <a:p>
            <a:pPr algn="ctr"/>
            <a:r>
              <a:rPr lang="en-CA" sz="2000" dirty="0">
                <a:effectLst/>
                <a:latin typeface="Century Gothic" panose="020B0502020202020204" pitchFamily="34" charset="0"/>
              </a:rPr>
              <a:t>This conflict involves an internal struggle within a character, typically involving their inner thoughts, doubts, fears, or moral dilemmas. This conflict often drives the character's personal growth in the story.</a:t>
            </a:r>
            <a:endParaRPr lang="en-CA" sz="3200" b="0" i="0" dirty="0">
              <a:solidFill>
                <a:srgbClr val="000000"/>
              </a:solidFill>
              <a:effectLst/>
              <a:latin typeface="Inter"/>
            </a:endParaRPr>
          </a:p>
        </p:txBody>
      </p:sp>
      <p:sp>
        <p:nvSpPr>
          <p:cNvPr id="4" name="Google Shape;174;p21">
            <a:extLst>
              <a:ext uri="{FF2B5EF4-FFF2-40B4-BE49-F238E27FC236}">
                <a16:creationId xmlns:a16="http://schemas.microsoft.com/office/drawing/2014/main" id="{2F3F4A13-17AC-F661-FBA9-9C74EE07B09E}"/>
              </a:ext>
            </a:extLst>
          </p:cNvPr>
          <p:cNvSpPr txBox="1"/>
          <p:nvPr/>
        </p:nvSpPr>
        <p:spPr>
          <a:xfrm>
            <a:off x="215541" y="185767"/>
            <a:ext cx="8712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6600"/>
              <a:buFont typeface="Century Gothic"/>
              <a:buNone/>
            </a:pPr>
            <a:r>
              <a:rPr lang="en-US" sz="8000" b="1" dirty="0">
                <a:solidFill>
                  <a:schemeClr val="lt1"/>
                </a:solidFill>
                <a:latin typeface="Century Gothic"/>
                <a:ea typeface="Century Gothic"/>
                <a:cs typeface="Century Gothic"/>
                <a:sym typeface="Century Gothic"/>
              </a:rPr>
              <a:t>CONFLICT</a:t>
            </a:r>
            <a:endParaRPr sz="80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3" grpId="0"/>
      <p:bldP spid="5"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2035</Words>
  <Application>Microsoft Office PowerPoint</Application>
  <PresentationFormat>On-screen Show (4:3)</PresentationFormat>
  <Paragraphs>156</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Century Gothic</vt:lpstr>
      <vt:lpstr>Inter</vt:lpstr>
      <vt:lpstr>Söhne</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Beaton</dc:creator>
  <cp:lastModifiedBy>bedford academy</cp:lastModifiedBy>
  <cp:revision>20</cp:revision>
  <dcterms:modified xsi:type="dcterms:W3CDTF">2025-10-10T12:00:33Z</dcterms:modified>
</cp:coreProperties>
</file>